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sldIdLst>
    <p:sldId id="256" r:id="rId2"/>
    <p:sldId id="257" r:id="rId3"/>
    <p:sldId id="333" r:id="rId4"/>
    <p:sldId id="258" r:id="rId5"/>
    <p:sldId id="325" r:id="rId6"/>
    <p:sldId id="328" r:id="rId7"/>
    <p:sldId id="327" r:id="rId8"/>
    <p:sldId id="331" r:id="rId9"/>
    <p:sldId id="330" r:id="rId10"/>
    <p:sldId id="332" r:id="rId11"/>
    <p:sldId id="339" r:id="rId12"/>
    <p:sldId id="259" r:id="rId13"/>
    <p:sldId id="329" r:id="rId14"/>
    <p:sldId id="334" r:id="rId15"/>
    <p:sldId id="336" r:id="rId16"/>
    <p:sldId id="337" r:id="rId17"/>
    <p:sldId id="262" r:id="rId18"/>
    <p:sldId id="263" r:id="rId19"/>
    <p:sldId id="264" r:id="rId20"/>
    <p:sldId id="306" r:id="rId21"/>
    <p:sldId id="265" r:id="rId22"/>
    <p:sldId id="294" r:id="rId23"/>
    <p:sldId id="296" r:id="rId24"/>
    <p:sldId id="297" r:id="rId25"/>
    <p:sldId id="299" r:id="rId26"/>
    <p:sldId id="298" r:id="rId27"/>
    <p:sldId id="304" r:id="rId28"/>
    <p:sldId id="305" r:id="rId29"/>
    <p:sldId id="266" r:id="rId30"/>
    <p:sldId id="293" r:id="rId31"/>
    <p:sldId id="301" r:id="rId32"/>
    <p:sldId id="302" r:id="rId33"/>
    <p:sldId id="272" r:id="rId34"/>
    <p:sldId id="286" r:id="rId35"/>
    <p:sldId id="287" r:id="rId36"/>
    <p:sldId id="290" r:id="rId37"/>
    <p:sldId id="288" r:id="rId38"/>
    <p:sldId id="291" r:id="rId39"/>
    <p:sldId id="289" r:id="rId40"/>
    <p:sldId id="292" r:id="rId41"/>
    <p:sldId id="285" r:id="rId42"/>
    <p:sldId id="274" r:id="rId43"/>
    <p:sldId id="307" r:id="rId44"/>
    <p:sldId id="275" r:id="rId45"/>
    <p:sldId id="311" r:id="rId46"/>
    <p:sldId id="312" r:id="rId47"/>
    <p:sldId id="316" r:id="rId48"/>
    <p:sldId id="315" r:id="rId49"/>
    <p:sldId id="313" r:id="rId50"/>
    <p:sldId id="308" r:id="rId51"/>
    <p:sldId id="309" r:id="rId52"/>
    <p:sldId id="310"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6" d="100"/>
          <a:sy n="86" d="100"/>
        </p:scale>
        <p:origin x="1020"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5090AF-35A9-4706-88CA-80105CB897C0}" type="doc">
      <dgm:prSet loTypeId="urn:microsoft.com/office/officeart/2005/8/layout/pList2#1" loCatId="list" qsTypeId="urn:microsoft.com/office/officeart/2005/8/quickstyle/simple4" qsCatId="simple" csTypeId="urn:microsoft.com/office/officeart/2005/8/colors/accent1_2" csCatId="accent1" phldr="1"/>
      <dgm:spPr/>
      <dgm:t>
        <a:bodyPr/>
        <a:lstStyle/>
        <a:p>
          <a:endParaRPr lang="en-US"/>
        </a:p>
      </dgm:t>
    </dgm:pt>
    <dgm:pt modelId="{DC269249-AC1F-4306-A552-4746965762AC}">
      <dgm:prSet phldrT="[Text]"/>
      <dgm:spPr/>
      <dgm:t>
        <a:bodyPr/>
        <a:lstStyle/>
        <a:p>
          <a:r>
            <a:rPr lang="en-US" dirty="0" smtClean="0">
              <a:solidFill>
                <a:schemeClr val="tx1"/>
              </a:solidFill>
            </a:rPr>
            <a:t>This is an </a:t>
          </a:r>
          <a:r>
            <a:rPr lang="en-US" dirty="0" err="1" smtClean="0">
              <a:solidFill>
                <a:schemeClr val="tx1"/>
              </a:solidFill>
            </a:rPr>
            <a:t>indawana</a:t>
          </a:r>
          <a:r>
            <a:rPr lang="en-US" dirty="0" smtClean="0">
              <a:solidFill>
                <a:schemeClr val="tx1"/>
              </a:solidFill>
            </a:rPr>
            <a:t>, a young unmarried male's necklace, worn when visiting girls in courtship</a:t>
          </a:r>
          <a:endParaRPr lang="en-US" dirty="0">
            <a:solidFill>
              <a:schemeClr val="tx1"/>
            </a:solidFill>
          </a:endParaRPr>
        </a:p>
      </dgm:t>
    </dgm:pt>
    <dgm:pt modelId="{0435B9AE-236D-49B0-A3E6-992FCF8B0D59}" type="parTrans" cxnId="{95658D5E-BC50-4CCB-A579-07ACC3487910}">
      <dgm:prSet/>
      <dgm:spPr/>
      <dgm:t>
        <a:bodyPr/>
        <a:lstStyle/>
        <a:p>
          <a:endParaRPr lang="en-US"/>
        </a:p>
      </dgm:t>
    </dgm:pt>
    <dgm:pt modelId="{817D466F-1723-4249-A1DD-0DB1DA8BBAAC}" type="sibTrans" cxnId="{95658D5E-BC50-4CCB-A579-07ACC3487910}">
      <dgm:prSet/>
      <dgm:spPr/>
      <dgm:t>
        <a:bodyPr/>
        <a:lstStyle/>
        <a:p>
          <a:endParaRPr lang="en-US"/>
        </a:p>
      </dgm:t>
    </dgm:pt>
    <dgm:pt modelId="{774C53FE-C907-4D9B-8138-2B8D56FB8B7A}">
      <dgm:prSet phldrT="[Text]"/>
      <dgm:spPr/>
      <dgm:t>
        <a:bodyPr/>
        <a:lstStyle/>
        <a:p>
          <a:r>
            <a:rPr lang="en-US" dirty="0" smtClean="0">
              <a:solidFill>
                <a:schemeClr val="tx1"/>
              </a:solidFill>
            </a:rPr>
            <a:t>This is an example of a lover's gift from a girl to a man, called </a:t>
          </a:r>
          <a:r>
            <a:rPr lang="en-US" dirty="0" err="1" smtClean="0">
              <a:solidFill>
                <a:schemeClr val="tx1"/>
              </a:solidFill>
            </a:rPr>
            <a:t>ibheqe</a:t>
          </a:r>
          <a:endParaRPr lang="en-US" dirty="0">
            <a:solidFill>
              <a:schemeClr val="tx1"/>
            </a:solidFill>
          </a:endParaRPr>
        </a:p>
      </dgm:t>
    </dgm:pt>
    <dgm:pt modelId="{58553127-A684-4016-A05A-40A8C07B3771}" type="parTrans" cxnId="{BD4F4834-8214-4DE7-834C-0357AE3BB664}">
      <dgm:prSet/>
      <dgm:spPr/>
      <dgm:t>
        <a:bodyPr/>
        <a:lstStyle/>
        <a:p>
          <a:endParaRPr lang="en-US"/>
        </a:p>
      </dgm:t>
    </dgm:pt>
    <dgm:pt modelId="{75C7F3DA-AC88-4283-B066-42ED1F261A8B}" type="sibTrans" cxnId="{BD4F4834-8214-4DE7-834C-0357AE3BB664}">
      <dgm:prSet/>
      <dgm:spPr/>
      <dgm:t>
        <a:bodyPr/>
        <a:lstStyle/>
        <a:p>
          <a:endParaRPr lang="en-US"/>
        </a:p>
      </dgm:t>
    </dgm:pt>
    <dgm:pt modelId="{5BEAD2BB-7D63-4E95-955E-3CBA2255CC66}">
      <dgm:prSet/>
      <dgm:spPr/>
      <dgm:t>
        <a:bodyPr/>
        <a:lstStyle/>
        <a:p>
          <a:r>
            <a:rPr lang="en-US" dirty="0" smtClean="0">
              <a:solidFill>
                <a:schemeClr val="tx1"/>
              </a:solidFill>
            </a:rPr>
            <a:t>These </a:t>
          </a:r>
          <a:r>
            <a:rPr lang="en-US" dirty="0" err="1" smtClean="0">
              <a:solidFill>
                <a:schemeClr val="tx1"/>
              </a:solidFill>
            </a:rPr>
            <a:t>t</a:t>
          </a:r>
          <a:r>
            <a:rPr lang="en-US" dirty="0" smtClean="0">
              <a:solidFill>
                <a:schemeClr val="tx1"/>
              </a:solidFill>
            </a:rPr>
            <a:t> </a:t>
          </a:r>
          <a:r>
            <a:rPr lang="en-US" dirty="0" err="1" smtClean="0">
              <a:solidFill>
                <a:schemeClr val="tx1"/>
              </a:solidFill>
            </a:rPr>
            <a:t>wo</a:t>
          </a:r>
          <a:r>
            <a:rPr lang="en-US" dirty="0" smtClean="0">
              <a:solidFill>
                <a:schemeClr val="tx1"/>
              </a:solidFill>
            </a:rPr>
            <a:t> objects are called </a:t>
          </a:r>
          <a:r>
            <a:rPr lang="en-US" dirty="0" err="1" smtClean="0">
              <a:solidFill>
                <a:schemeClr val="tx1"/>
              </a:solidFill>
            </a:rPr>
            <a:t>ujiza</a:t>
          </a:r>
          <a:endParaRPr lang="en-US" dirty="0" smtClean="0">
            <a:solidFill>
              <a:schemeClr val="tx1"/>
            </a:solidFill>
          </a:endParaRPr>
        </a:p>
        <a:p>
          <a:r>
            <a:rPr lang="en-US" dirty="0" smtClean="0">
              <a:solidFill>
                <a:schemeClr val="tx1"/>
              </a:solidFill>
            </a:rPr>
            <a:t>signify the acceptance of a young man by a girl</a:t>
          </a:r>
          <a:endParaRPr lang="en-US" dirty="0">
            <a:solidFill>
              <a:schemeClr val="tx1"/>
            </a:solidFill>
          </a:endParaRPr>
        </a:p>
      </dgm:t>
    </dgm:pt>
    <dgm:pt modelId="{73BB4B42-319D-4E40-A31F-C41F7C69D75C}" type="parTrans" cxnId="{5C385F2F-B936-4F61-92FD-1B1E093ED45E}">
      <dgm:prSet/>
      <dgm:spPr/>
      <dgm:t>
        <a:bodyPr/>
        <a:lstStyle/>
        <a:p>
          <a:endParaRPr lang="en-US"/>
        </a:p>
      </dgm:t>
    </dgm:pt>
    <dgm:pt modelId="{84F3A31B-EB10-428D-8FDF-F7642B04DDBA}" type="sibTrans" cxnId="{5C385F2F-B936-4F61-92FD-1B1E093ED45E}">
      <dgm:prSet/>
      <dgm:spPr/>
      <dgm:t>
        <a:bodyPr/>
        <a:lstStyle/>
        <a:p>
          <a:endParaRPr lang="en-US"/>
        </a:p>
      </dgm:t>
    </dgm:pt>
    <dgm:pt modelId="{E42C37EE-9149-4ECE-8D7C-547E2AB0F4E8}" type="pres">
      <dgm:prSet presAssocID="{275090AF-35A9-4706-88CA-80105CB897C0}" presName="Name0" presStyleCnt="0">
        <dgm:presLayoutVars>
          <dgm:dir/>
          <dgm:resizeHandles val="exact"/>
        </dgm:presLayoutVars>
      </dgm:prSet>
      <dgm:spPr/>
      <dgm:t>
        <a:bodyPr/>
        <a:lstStyle/>
        <a:p>
          <a:endParaRPr lang="en-US"/>
        </a:p>
      </dgm:t>
    </dgm:pt>
    <dgm:pt modelId="{FF6FC15E-8D9B-4965-9F14-EEE95048B7B3}" type="pres">
      <dgm:prSet presAssocID="{275090AF-35A9-4706-88CA-80105CB897C0}" presName="bkgdShp" presStyleLbl="alignAccFollowNode1" presStyleIdx="0" presStyleCnt="1"/>
      <dgm:spPr/>
    </dgm:pt>
    <dgm:pt modelId="{836D3689-F536-43F0-A10B-AE05A268CFBF}" type="pres">
      <dgm:prSet presAssocID="{275090AF-35A9-4706-88CA-80105CB897C0}" presName="linComp" presStyleCnt="0"/>
      <dgm:spPr/>
    </dgm:pt>
    <dgm:pt modelId="{45328733-FA79-4DCC-8F97-DEA0B449D0BF}" type="pres">
      <dgm:prSet presAssocID="{DC269249-AC1F-4306-A552-4746965762AC}" presName="compNode" presStyleCnt="0"/>
      <dgm:spPr/>
    </dgm:pt>
    <dgm:pt modelId="{C1D5FFE2-3589-4390-A28F-74002A0CEC94}" type="pres">
      <dgm:prSet presAssocID="{DC269249-AC1F-4306-A552-4746965762AC}" presName="node" presStyleLbl="node1" presStyleIdx="0" presStyleCnt="3">
        <dgm:presLayoutVars>
          <dgm:bulletEnabled val="1"/>
        </dgm:presLayoutVars>
      </dgm:prSet>
      <dgm:spPr/>
      <dgm:t>
        <a:bodyPr/>
        <a:lstStyle/>
        <a:p>
          <a:endParaRPr lang="en-US"/>
        </a:p>
      </dgm:t>
    </dgm:pt>
    <dgm:pt modelId="{E1577163-9A53-4A36-B3AA-2AD4A996F150}" type="pres">
      <dgm:prSet presAssocID="{DC269249-AC1F-4306-A552-4746965762AC}" presName="invisiNode" presStyleLbl="node1" presStyleIdx="0" presStyleCnt="3"/>
      <dgm:spPr/>
    </dgm:pt>
    <dgm:pt modelId="{3B8BBC5A-8FEC-4200-A657-D2BF3A23951D}" type="pres">
      <dgm:prSet presAssocID="{DC269249-AC1F-4306-A552-4746965762AC}" presName="imagNode" presStyleLbl="fgImgPlace1" presStyleIdx="0" presStyleCnt="3"/>
      <dgm:spPr>
        <a:blipFill rotWithShape="0">
          <a:blip xmlns:r="http://schemas.openxmlformats.org/officeDocument/2006/relationships" r:embed="rId1"/>
          <a:stretch>
            <a:fillRect/>
          </a:stretch>
        </a:blipFill>
      </dgm:spPr>
    </dgm:pt>
    <dgm:pt modelId="{224E7996-9297-4397-9B52-24E301560FCC}" type="pres">
      <dgm:prSet presAssocID="{817D466F-1723-4249-A1DD-0DB1DA8BBAAC}" presName="sibTrans" presStyleLbl="sibTrans2D1" presStyleIdx="0" presStyleCnt="0"/>
      <dgm:spPr/>
      <dgm:t>
        <a:bodyPr/>
        <a:lstStyle/>
        <a:p>
          <a:endParaRPr lang="en-US"/>
        </a:p>
      </dgm:t>
    </dgm:pt>
    <dgm:pt modelId="{3A97071B-6B7E-4438-86BB-C0B849192045}" type="pres">
      <dgm:prSet presAssocID="{774C53FE-C907-4D9B-8138-2B8D56FB8B7A}" presName="compNode" presStyleCnt="0"/>
      <dgm:spPr/>
    </dgm:pt>
    <dgm:pt modelId="{5FE78E44-5421-4D2B-BDA9-201D9E4F282E}" type="pres">
      <dgm:prSet presAssocID="{774C53FE-C907-4D9B-8138-2B8D56FB8B7A}" presName="node" presStyleLbl="node1" presStyleIdx="1" presStyleCnt="3">
        <dgm:presLayoutVars>
          <dgm:bulletEnabled val="1"/>
        </dgm:presLayoutVars>
      </dgm:prSet>
      <dgm:spPr/>
      <dgm:t>
        <a:bodyPr/>
        <a:lstStyle/>
        <a:p>
          <a:endParaRPr lang="en-US"/>
        </a:p>
      </dgm:t>
    </dgm:pt>
    <dgm:pt modelId="{C6F2D930-82F5-4E57-BA95-4BE8AC91CDDA}" type="pres">
      <dgm:prSet presAssocID="{774C53FE-C907-4D9B-8138-2B8D56FB8B7A}" presName="invisiNode" presStyleLbl="node1" presStyleIdx="1" presStyleCnt="3"/>
      <dgm:spPr/>
    </dgm:pt>
    <dgm:pt modelId="{EC87129B-5D18-49BA-914E-628D764B0E46}" type="pres">
      <dgm:prSet presAssocID="{774C53FE-C907-4D9B-8138-2B8D56FB8B7A}" presName="imagNode" presStyleLbl="fgImgPlace1" presStyleIdx="1" presStyleCnt="3"/>
      <dgm:spPr>
        <a:blipFill rotWithShape="0">
          <a:blip xmlns:r="http://schemas.openxmlformats.org/officeDocument/2006/relationships" r:embed="rId2"/>
          <a:stretch>
            <a:fillRect/>
          </a:stretch>
        </a:blipFill>
      </dgm:spPr>
      <dgm:t>
        <a:bodyPr/>
        <a:lstStyle/>
        <a:p>
          <a:endParaRPr lang="en-US"/>
        </a:p>
      </dgm:t>
    </dgm:pt>
    <dgm:pt modelId="{C8CB6E88-E45A-4ACC-A763-6620D5C5693F}" type="pres">
      <dgm:prSet presAssocID="{75C7F3DA-AC88-4283-B066-42ED1F261A8B}" presName="sibTrans" presStyleLbl="sibTrans2D1" presStyleIdx="0" presStyleCnt="0"/>
      <dgm:spPr/>
      <dgm:t>
        <a:bodyPr/>
        <a:lstStyle/>
        <a:p>
          <a:endParaRPr lang="en-US"/>
        </a:p>
      </dgm:t>
    </dgm:pt>
    <dgm:pt modelId="{559FE3AF-6455-4A09-94D0-32A64C6D1FBB}" type="pres">
      <dgm:prSet presAssocID="{5BEAD2BB-7D63-4E95-955E-3CBA2255CC66}" presName="compNode" presStyleCnt="0"/>
      <dgm:spPr/>
    </dgm:pt>
    <dgm:pt modelId="{A0B3F0BA-4C49-4001-B7A4-B05273DC5FD7}" type="pres">
      <dgm:prSet presAssocID="{5BEAD2BB-7D63-4E95-955E-3CBA2255CC66}" presName="node" presStyleLbl="node1" presStyleIdx="2" presStyleCnt="3">
        <dgm:presLayoutVars>
          <dgm:bulletEnabled val="1"/>
        </dgm:presLayoutVars>
      </dgm:prSet>
      <dgm:spPr/>
      <dgm:t>
        <a:bodyPr/>
        <a:lstStyle/>
        <a:p>
          <a:endParaRPr lang="en-US"/>
        </a:p>
      </dgm:t>
    </dgm:pt>
    <dgm:pt modelId="{32C3BEA5-74A7-4B33-8C2F-5EFB05321B7A}" type="pres">
      <dgm:prSet presAssocID="{5BEAD2BB-7D63-4E95-955E-3CBA2255CC66}" presName="invisiNode" presStyleLbl="node1" presStyleIdx="2" presStyleCnt="3"/>
      <dgm:spPr/>
    </dgm:pt>
    <dgm:pt modelId="{0D77E0E2-FD8C-42A5-A396-85F3190C6CA3}" type="pres">
      <dgm:prSet presAssocID="{5BEAD2BB-7D63-4E95-955E-3CBA2255CC66}" presName="imagNode" presStyleLbl="fgImgPlace1" presStyleIdx="2" presStyleCnt="3"/>
      <dgm:spPr>
        <a:blipFill rotWithShape="0">
          <a:blip xmlns:r="http://schemas.openxmlformats.org/officeDocument/2006/relationships" r:embed="rId3"/>
          <a:stretch>
            <a:fillRect/>
          </a:stretch>
        </a:blipFill>
      </dgm:spPr>
    </dgm:pt>
  </dgm:ptLst>
  <dgm:cxnLst>
    <dgm:cxn modelId="{BD4F4834-8214-4DE7-834C-0357AE3BB664}" srcId="{275090AF-35A9-4706-88CA-80105CB897C0}" destId="{774C53FE-C907-4D9B-8138-2B8D56FB8B7A}" srcOrd="1" destOrd="0" parTransId="{58553127-A684-4016-A05A-40A8C07B3771}" sibTransId="{75C7F3DA-AC88-4283-B066-42ED1F261A8B}"/>
    <dgm:cxn modelId="{AF64AF9F-47DE-4E40-9286-B5D667412805}" type="presOf" srcId="{75C7F3DA-AC88-4283-B066-42ED1F261A8B}" destId="{C8CB6E88-E45A-4ACC-A763-6620D5C5693F}" srcOrd="0" destOrd="0" presId="urn:microsoft.com/office/officeart/2005/8/layout/pList2#1"/>
    <dgm:cxn modelId="{95658D5E-BC50-4CCB-A579-07ACC3487910}" srcId="{275090AF-35A9-4706-88CA-80105CB897C0}" destId="{DC269249-AC1F-4306-A552-4746965762AC}" srcOrd="0" destOrd="0" parTransId="{0435B9AE-236D-49B0-A3E6-992FCF8B0D59}" sibTransId="{817D466F-1723-4249-A1DD-0DB1DA8BBAAC}"/>
    <dgm:cxn modelId="{9002E823-05DA-40AE-89F5-7440357A1282}" type="presOf" srcId="{275090AF-35A9-4706-88CA-80105CB897C0}" destId="{E42C37EE-9149-4ECE-8D7C-547E2AB0F4E8}" srcOrd="0" destOrd="0" presId="urn:microsoft.com/office/officeart/2005/8/layout/pList2#1"/>
    <dgm:cxn modelId="{661A98B5-CB7A-4DA1-B917-CC4EC370F852}" type="presOf" srcId="{DC269249-AC1F-4306-A552-4746965762AC}" destId="{C1D5FFE2-3589-4390-A28F-74002A0CEC94}" srcOrd="0" destOrd="0" presId="urn:microsoft.com/office/officeart/2005/8/layout/pList2#1"/>
    <dgm:cxn modelId="{BEB2EC6C-84D9-4554-8EC4-02168FFF5AF5}" type="presOf" srcId="{774C53FE-C907-4D9B-8138-2B8D56FB8B7A}" destId="{5FE78E44-5421-4D2B-BDA9-201D9E4F282E}" srcOrd="0" destOrd="0" presId="urn:microsoft.com/office/officeart/2005/8/layout/pList2#1"/>
    <dgm:cxn modelId="{D311AFC4-345E-4ACB-AB60-4575E2D67969}" type="presOf" srcId="{817D466F-1723-4249-A1DD-0DB1DA8BBAAC}" destId="{224E7996-9297-4397-9B52-24E301560FCC}" srcOrd="0" destOrd="0" presId="urn:microsoft.com/office/officeart/2005/8/layout/pList2#1"/>
    <dgm:cxn modelId="{5C385F2F-B936-4F61-92FD-1B1E093ED45E}" srcId="{275090AF-35A9-4706-88CA-80105CB897C0}" destId="{5BEAD2BB-7D63-4E95-955E-3CBA2255CC66}" srcOrd="2" destOrd="0" parTransId="{73BB4B42-319D-4E40-A31F-C41F7C69D75C}" sibTransId="{84F3A31B-EB10-428D-8FDF-F7642B04DDBA}"/>
    <dgm:cxn modelId="{75039591-0B97-45AF-BF62-27F994675BB2}" type="presOf" srcId="{5BEAD2BB-7D63-4E95-955E-3CBA2255CC66}" destId="{A0B3F0BA-4C49-4001-B7A4-B05273DC5FD7}" srcOrd="0" destOrd="0" presId="urn:microsoft.com/office/officeart/2005/8/layout/pList2#1"/>
    <dgm:cxn modelId="{CAEBE660-67CE-4B8B-8C09-41E22A706F07}" type="presParOf" srcId="{E42C37EE-9149-4ECE-8D7C-547E2AB0F4E8}" destId="{FF6FC15E-8D9B-4965-9F14-EEE95048B7B3}" srcOrd="0" destOrd="0" presId="urn:microsoft.com/office/officeart/2005/8/layout/pList2#1"/>
    <dgm:cxn modelId="{A24A563F-763C-4516-BA6B-22B69B3CACEB}" type="presParOf" srcId="{E42C37EE-9149-4ECE-8D7C-547E2AB0F4E8}" destId="{836D3689-F536-43F0-A10B-AE05A268CFBF}" srcOrd="1" destOrd="0" presId="urn:microsoft.com/office/officeart/2005/8/layout/pList2#1"/>
    <dgm:cxn modelId="{FB02AA2E-4C82-4847-A9D2-0FB2653363F7}" type="presParOf" srcId="{836D3689-F536-43F0-A10B-AE05A268CFBF}" destId="{45328733-FA79-4DCC-8F97-DEA0B449D0BF}" srcOrd="0" destOrd="0" presId="urn:microsoft.com/office/officeart/2005/8/layout/pList2#1"/>
    <dgm:cxn modelId="{761861B2-A125-45DF-A60E-494E1CA84C6E}" type="presParOf" srcId="{45328733-FA79-4DCC-8F97-DEA0B449D0BF}" destId="{C1D5FFE2-3589-4390-A28F-74002A0CEC94}" srcOrd="0" destOrd="0" presId="urn:microsoft.com/office/officeart/2005/8/layout/pList2#1"/>
    <dgm:cxn modelId="{FC9E6F9F-F82B-4B1E-8553-3199AEEC1E85}" type="presParOf" srcId="{45328733-FA79-4DCC-8F97-DEA0B449D0BF}" destId="{E1577163-9A53-4A36-B3AA-2AD4A996F150}" srcOrd="1" destOrd="0" presId="urn:microsoft.com/office/officeart/2005/8/layout/pList2#1"/>
    <dgm:cxn modelId="{3E614E25-75DA-448B-9BA9-10C9DAEDE9ED}" type="presParOf" srcId="{45328733-FA79-4DCC-8F97-DEA0B449D0BF}" destId="{3B8BBC5A-8FEC-4200-A657-D2BF3A23951D}" srcOrd="2" destOrd="0" presId="urn:microsoft.com/office/officeart/2005/8/layout/pList2#1"/>
    <dgm:cxn modelId="{22393B28-7FCB-4A88-9B36-E5C25EED21AF}" type="presParOf" srcId="{836D3689-F536-43F0-A10B-AE05A268CFBF}" destId="{224E7996-9297-4397-9B52-24E301560FCC}" srcOrd="1" destOrd="0" presId="urn:microsoft.com/office/officeart/2005/8/layout/pList2#1"/>
    <dgm:cxn modelId="{0CFD6F16-18E9-4137-88D9-F9EC8F5083F5}" type="presParOf" srcId="{836D3689-F536-43F0-A10B-AE05A268CFBF}" destId="{3A97071B-6B7E-4438-86BB-C0B849192045}" srcOrd="2" destOrd="0" presId="urn:microsoft.com/office/officeart/2005/8/layout/pList2#1"/>
    <dgm:cxn modelId="{A15A9BC7-84BA-48A2-B407-B89BA2531789}" type="presParOf" srcId="{3A97071B-6B7E-4438-86BB-C0B849192045}" destId="{5FE78E44-5421-4D2B-BDA9-201D9E4F282E}" srcOrd="0" destOrd="0" presId="urn:microsoft.com/office/officeart/2005/8/layout/pList2#1"/>
    <dgm:cxn modelId="{2D5A55E8-B0DB-404D-9A65-CBDBD986330B}" type="presParOf" srcId="{3A97071B-6B7E-4438-86BB-C0B849192045}" destId="{C6F2D930-82F5-4E57-BA95-4BE8AC91CDDA}" srcOrd="1" destOrd="0" presId="urn:microsoft.com/office/officeart/2005/8/layout/pList2#1"/>
    <dgm:cxn modelId="{E2D46DAB-5005-4850-A586-29EC61D82FBE}" type="presParOf" srcId="{3A97071B-6B7E-4438-86BB-C0B849192045}" destId="{EC87129B-5D18-49BA-914E-628D764B0E46}" srcOrd="2" destOrd="0" presId="urn:microsoft.com/office/officeart/2005/8/layout/pList2#1"/>
    <dgm:cxn modelId="{C9B24EAB-4A37-4747-BC60-330277C6E083}" type="presParOf" srcId="{836D3689-F536-43F0-A10B-AE05A268CFBF}" destId="{C8CB6E88-E45A-4ACC-A763-6620D5C5693F}" srcOrd="3" destOrd="0" presId="urn:microsoft.com/office/officeart/2005/8/layout/pList2#1"/>
    <dgm:cxn modelId="{B1C1261B-7E18-455A-A087-37840EFD22EE}" type="presParOf" srcId="{836D3689-F536-43F0-A10B-AE05A268CFBF}" destId="{559FE3AF-6455-4A09-94D0-32A64C6D1FBB}" srcOrd="4" destOrd="0" presId="urn:microsoft.com/office/officeart/2005/8/layout/pList2#1"/>
    <dgm:cxn modelId="{2D0E62C6-16CB-4F2B-A394-3FB6AFD6E446}" type="presParOf" srcId="{559FE3AF-6455-4A09-94D0-32A64C6D1FBB}" destId="{A0B3F0BA-4C49-4001-B7A4-B05273DC5FD7}" srcOrd="0" destOrd="0" presId="urn:microsoft.com/office/officeart/2005/8/layout/pList2#1"/>
    <dgm:cxn modelId="{0E5355AB-17D3-4773-B8D4-1FBE5F50C600}" type="presParOf" srcId="{559FE3AF-6455-4A09-94D0-32A64C6D1FBB}" destId="{32C3BEA5-74A7-4B33-8C2F-5EFB05321B7A}" srcOrd="1" destOrd="0" presId="urn:microsoft.com/office/officeart/2005/8/layout/pList2#1"/>
    <dgm:cxn modelId="{110A7EB7-4914-456C-A375-6CB94F92583E}" type="presParOf" srcId="{559FE3AF-6455-4A09-94D0-32A64C6D1FBB}" destId="{0D77E0E2-FD8C-42A5-A396-85F3190C6CA3}" srcOrd="2" destOrd="0" presId="urn:microsoft.com/office/officeart/2005/8/layout/p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6FC15E-8D9B-4965-9F14-EEE95048B7B3}">
      <dsp:nvSpPr>
        <dsp:cNvPr id="0" name=""/>
        <dsp:cNvSpPr/>
      </dsp:nvSpPr>
      <dsp:spPr>
        <a:xfrm>
          <a:off x="0" y="0"/>
          <a:ext cx="8229600" cy="2036683"/>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B8BBC5A-8FEC-4200-A657-D2BF3A23951D}">
      <dsp:nvSpPr>
        <dsp:cNvPr id="0" name=""/>
        <dsp:cNvSpPr/>
      </dsp:nvSpPr>
      <dsp:spPr>
        <a:xfrm>
          <a:off x="246887" y="271557"/>
          <a:ext cx="2417445" cy="1493567"/>
        </a:xfrm>
        <a:prstGeom prst="roundRect">
          <a:avLst>
            <a:gd name="adj" fmla="val 10000"/>
          </a:avLst>
        </a:prstGeom>
        <a:blipFill rotWithShape="0">
          <a:blip xmlns:r="http://schemas.openxmlformats.org/officeDocument/2006/relationships" r:embed="rId1"/>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1D5FFE2-3589-4390-A28F-74002A0CEC94}">
      <dsp:nvSpPr>
        <dsp:cNvPr id="0" name=""/>
        <dsp:cNvSpPr/>
      </dsp:nvSpPr>
      <dsp:spPr>
        <a:xfrm rot="10800000">
          <a:off x="246887" y="2036683"/>
          <a:ext cx="2417445" cy="2489279"/>
        </a:xfrm>
        <a:prstGeom prst="round2SameRect">
          <a:avLst>
            <a:gd name="adj1" fmla="val 10500"/>
            <a:gd name="adj2" fmla="val 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kern="1200" dirty="0" smtClean="0">
              <a:solidFill>
                <a:schemeClr val="tx1"/>
              </a:solidFill>
            </a:rPr>
            <a:t>This is an </a:t>
          </a:r>
          <a:r>
            <a:rPr lang="en-US" sz="2000" kern="1200" dirty="0" err="1" smtClean="0">
              <a:solidFill>
                <a:schemeClr val="tx1"/>
              </a:solidFill>
            </a:rPr>
            <a:t>indawana</a:t>
          </a:r>
          <a:r>
            <a:rPr lang="en-US" sz="2000" kern="1200" dirty="0" smtClean="0">
              <a:solidFill>
                <a:schemeClr val="tx1"/>
              </a:solidFill>
            </a:rPr>
            <a:t>, a young unmarried male's necklace, worn when visiting girls in courtship</a:t>
          </a:r>
          <a:endParaRPr lang="en-US" sz="2000" kern="1200" dirty="0">
            <a:solidFill>
              <a:schemeClr val="tx1"/>
            </a:solidFill>
          </a:endParaRPr>
        </a:p>
      </dsp:txBody>
      <dsp:txXfrm rot="10800000">
        <a:off x="321232" y="2036683"/>
        <a:ext cx="2268755" cy="2414934"/>
      </dsp:txXfrm>
    </dsp:sp>
    <dsp:sp modelId="{EC87129B-5D18-49BA-914E-628D764B0E46}">
      <dsp:nvSpPr>
        <dsp:cNvPr id="0" name=""/>
        <dsp:cNvSpPr/>
      </dsp:nvSpPr>
      <dsp:spPr>
        <a:xfrm>
          <a:off x="2906077" y="271557"/>
          <a:ext cx="2417445" cy="1493567"/>
        </a:xfrm>
        <a:prstGeom prst="roundRect">
          <a:avLst>
            <a:gd name="adj" fmla="val 10000"/>
          </a:avLst>
        </a:prstGeom>
        <a:blipFill rotWithShape="0">
          <a:blip xmlns:r="http://schemas.openxmlformats.org/officeDocument/2006/relationships" r:embed="rId2"/>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FE78E44-5421-4D2B-BDA9-201D9E4F282E}">
      <dsp:nvSpPr>
        <dsp:cNvPr id="0" name=""/>
        <dsp:cNvSpPr/>
      </dsp:nvSpPr>
      <dsp:spPr>
        <a:xfrm rot="10800000">
          <a:off x="2906077" y="2036683"/>
          <a:ext cx="2417445" cy="2489279"/>
        </a:xfrm>
        <a:prstGeom prst="round2SameRect">
          <a:avLst>
            <a:gd name="adj1" fmla="val 10500"/>
            <a:gd name="adj2" fmla="val 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kern="1200" dirty="0" smtClean="0">
              <a:solidFill>
                <a:schemeClr val="tx1"/>
              </a:solidFill>
            </a:rPr>
            <a:t>This is an example of a lover's gift from a girl to a man, called </a:t>
          </a:r>
          <a:r>
            <a:rPr lang="en-US" sz="2000" kern="1200" dirty="0" err="1" smtClean="0">
              <a:solidFill>
                <a:schemeClr val="tx1"/>
              </a:solidFill>
            </a:rPr>
            <a:t>ibheqe</a:t>
          </a:r>
          <a:endParaRPr lang="en-US" sz="2000" kern="1200" dirty="0">
            <a:solidFill>
              <a:schemeClr val="tx1"/>
            </a:solidFill>
          </a:endParaRPr>
        </a:p>
      </dsp:txBody>
      <dsp:txXfrm rot="10800000">
        <a:off x="2980422" y="2036683"/>
        <a:ext cx="2268755" cy="2414934"/>
      </dsp:txXfrm>
    </dsp:sp>
    <dsp:sp modelId="{0D77E0E2-FD8C-42A5-A396-85F3190C6CA3}">
      <dsp:nvSpPr>
        <dsp:cNvPr id="0" name=""/>
        <dsp:cNvSpPr/>
      </dsp:nvSpPr>
      <dsp:spPr>
        <a:xfrm>
          <a:off x="5565267" y="271557"/>
          <a:ext cx="2417445" cy="1493567"/>
        </a:xfrm>
        <a:prstGeom prst="roundRect">
          <a:avLst>
            <a:gd name="adj" fmla="val 10000"/>
          </a:avLst>
        </a:prstGeom>
        <a:blipFill rotWithShape="0">
          <a:blip xmlns:r="http://schemas.openxmlformats.org/officeDocument/2006/relationships" r:embed="rId3"/>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0B3F0BA-4C49-4001-B7A4-B05273DC5FD7}">
      <dsp:nvSpPr>
        <dsp:cNvPr id="0" name=""/>
        <dsp:cNvSpPr/>
      </dsp:nvSpPr>
      <dsp:spPr>
        <a:xfrm rot="10800000">
          <a:off x="5565267" y="2036683"/>
          <a:ext cx="2417445" cy="2489279"/>
        </a:xfrm>
        <a:prstGeom prst="round2SameRect">
          <a:avLst>
            <a:gd name="adj1" fmla="val 10500"/>
            <a:gd name="adj2" fmla="val 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en-US" sz="2000" kern="1200" dirty="0" smtClean="0">
              <a:solidFill>
                <a:schemeClr val="tx1"/>
              </a:solidFill>
            </a:rPr>
            <a:t>These </a:t>
          </a:r>
          <a:r>
            <a:rPr lang="en-US" sz="2000" kern="1200" dirty="0" err="1" smtClean="0">
              <a:solidFill>
                <a:schemeClr val="tx1"/>
              </a:solidFill>
            </a:rPr>
            <a:t>t</a:t>
          </a:r>
          <a:r>
            <a:rPr lang="en-US" sz="2000" kern="1200" dirty="0" smtClean="0">
              <a:solidFill>
                <a:schemeClr val="tx1"/>
              </a:solidFill>
            </a:rPr>
            <a:t> </a:t>
          </a:r>
          <a:r>
            <a:rPr lang="en-US" sz="2000" kern="1200" dirty="0" err="1" smtClean="0">
              <a:solidFill>
                <a:schemeClr val="tx1"/>
              </a:solidFill>
            </a:rPr>
            <a:t>wo</a:t>
          </a:r>
          <a:r>
            <a:rPr lang="en-US" sz="2000" kern="1200" dirty="0" smtClean="0">
              <a:solidFill>
                <a:schemeClr val="tx1"/>
              </a:solidFill>
            </a:rPr>
            <a:t> objects are called </a:t>
          </a:r>
          <a:r>
            <a:rPr lang="en-US" sz="2000" kern="1200" dirty="0" err="1" smtClean="0">
              <a:solidFill>
                <a:schemeClr val="tx1"/>
              </a:solidFill>
            </a:rPr>
            <a:t>ujiza</a:t>
          </a:r>
          <a:endParaRPr lang="en-US" sz="2000" kern="1200" dirty="0" smtClean="0">
            <a:solidFill>
              <a:schemeClr val="tx1"/>
            </a:solidFill>
          </a:endParaRPr>
        </a:p>
        <a:p>
          <a:pPr lvl="0" algn="ctr" defTabSz="889000">
            <a:lnSpc>
              <a:spcPct val="90000"/>
            </a:lnSpc>
            <a:spcBef>
              <a:spcPct val="0"/>
            </a:spcBef>
            <a:spcAft>
              <a:spcPct val="35000"/>
            </a:spcAft>
          </a:pPr>
          <a:r>
            <a:rPr lang="en-US" sz="2000" kern="1200" dirty="0" smtClean="0">
              <a:solidFill>
                <a:schemeClr val="tx1"/>
              </a:solidFill>
            </a:rPr>
            <a:t>signify the acceptance of a young man by a girl</a:t>
          </a:r>
          <a:endParaRPr lang="en-US" sz="2000" kern="1200" dirty="0">
            <a:solidFill>
              <a:schemeClr val="tx1"/>
            </a:solidFill>
          </a:endParaRPr>
        </a:p>
      </dsp:txBody>
      <dsp:txXfrm rot="10800000">
        <a:off x="5639612" y="2036683"/>
        <a:ext cx="2268755" cy="2414934"/>
      </dsp:txXfrm>
    </dsp:sp>
  </dsp:spTree>
</dsp:drawing>
</file>

<file path=ppt/diagrams/layout1.xml><?xml version="1.0" encoding="utf-8"?>
<dgm:layoutDef xmlns:dgm="http://schemas.openxmlformats.org/drawingml/2006/diagram" xmlns:a="http://schemas.openxmlformats.org/drawingml/2006/main" uniqueId="urn:microsoft.com/office/officeart/2005/8/layout/pList2#1">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F4EBFE-202D-497D-B509-5F47317B8C9E}" type="datetimeFigureOut">
              <a:rPr lang="en-US" smtClean="0"/>
              <a:pPr/>
              <a:t>11/5/2018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BA025D-07EE-44DE-8A4D-A952E6501788}" type="slidenum">
              <a:rPr lang="en-US" smtClean="0"/>
              <a:pPr/>
              <a:t>‹#›</a:t>
            </a:fld>
            <a:endParaRPr lang="en-US"/>
          </a:p>
        </p:txBody>
      </p:sp>
    </p:spTree>
    <p:extLst>
      <p:ext uri="{BB962C8B-B14F-4D97-AF65-F5344CB8AC3E}">
        <p14:creationId xmlns:p14="http://schemas.microsoft.com/office/powerpoint/2010/main" val="30331284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m0.i.pbase.com/o3/62/630162/1/125189520.WbyW64Ha.P1030309.jp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bulbinblue.com/Public/BMFR/0-Inspirations/Ndebele3.jpg"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citysearchblog.yellowpages.co.za/citysearchblog/wp-content/uploads/2009/08/ndebelebracelets.jpg"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1.bp.blogspot.com/_vH19L7exuMo/TFd7g0scYyI/AAAAAAAAAYM/bMXB6OAuslc/s1600/Ulona.jpg"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nydailynews.com/autos/art-drive-bmw-shows-art-cars-gallery-1.1159803?pmSlide=9#ixzz2DZ9V0SCF"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urbnmag.com/wp-content/uploads/2012/04/112_retro.jpg" TargetMode="External"/><Relationship Id="rId4" Type="http://schemas.openxmlformats.org/officeDocument/2006/relationships/hyperlink" Target="http://assets.nydailynews.com/polopoly_fs/1.1159799.1347656339!/img/httpImage/image.jpg_gen/derivatives/gallery_635/1991-bmw-525i-designed-esther-mahlangu.jpg"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tumblr.com/tagged/adinkra?before=1313241726"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reatespace.com/204781"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30.media.tumblr.com/tumblr_l8x50p7AJs1qcerqgo1_500.jpg"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30.media.tumblr.com/tumblr_l8x50p7AJs1qcerqgo1_500.jpg"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3.bp.blogspot.com/-XOEWaqb-2tk/UCpBjGRn5AI/AAAAAAAAAUY/xfi0Np2kNyk/s1600/half-braided-mohawks-i18.jpg" TargetMode="Externa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-Wikipedia</a:t>
            </a:r>
          </a:p>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-Wikipedia</a:t>
            </a:r>
          </a:p>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Image beadwork: necklaces</a:t>
            </a:r>
          </a:p>
          <a:p>
            <a:r>
              <a:rPr lang="en-US" sz="1200" u="sng" kern="1200" dirty="0" smtClean="0">
                <a:solidFill>
                  <a:schemeClr val="tx1"/>
                </a:solidFill>
                <a:latin typeface="+mn-lt"/>
                <a:ea typeface="+mn-ea"/>
                <a:cs typeface="+mn-cs"/>
                <a:hlinkClick r:id="rId3"/>
              </a:rPr>
              <a:t>http://m0.i.pbase.com/o3/62/630162/1/125189520.WbyW64Ha.P1030309.jpg</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Image: Ndebele3 2 women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latin typeface="+mn-lt"/>
                <a:ea typeface="+mn-ea"/>
                <a:cs typeface="+mn-cs"/>
                <a:hlinkClick r:id="rId3"/>
              </a:rPr>
              <a:t>http://www.bulbinblue.com/Public/BMFR/0-Inspirations/Ndebele3.jpg</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Ndebele bracelets</a:t>
            </a:r>
          </a:p>
          <a:p>
            <a:r>
              <a:rPr lang="en-US" sz="1200" u="sng" kern="1200" dirty="0" smtClean="0">
                <a:solidFill>
                  <a:schemeClr val="tx1"/>
                </a:solidFill>
                <a:latin typeface="+mn-lt"/>
                <a:ea typeface="+mn-ea"/>
                <a:cs typeface="+mn-cs"/>
                <a:hlinkClick r:id="rId3"/>
              </a:rPr>
              <a:t>http://citysearchblog.yellowpages.co.za/citysearchblog/wp-content/uploads/2009/08/ndebelebracelets.jpg</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Womens</a:t>
            </a:r>
            <a:r>
              <a:rPr lang="en-US" dirty="0" smtClean="0"/>
              <a:t>’ shoes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latin typeface="+mn-lt"/>
                <a:ea typeface="+mn-ea"/>
                <a:cs typeface="+mn-cs"/>
                <a:hlinkClick r:id="rId4"/>
              </a:rPr>
              <a:t>http://1.bp.blogspot.com/_vH19L7exuMo/TFd7g0scYyI/AAAAAAAAAYM/bMXB6OAuslc/s1600/Ulona.jpg</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South African painter Esther </a:t>
            </a:r>
            <a:r>
              <a:rPr lang="en-US" sz="1200" kern="1200" dirty="0" err="1" smtClean="0">
                <a:solidFill>
                  <a:schemeClr val="tx1"/>
                </a:solidFill>
                <a:latin typeface="+mn-lt"/>
                <a:ea typeface="+mn-ea"/>
                <a:cs typeface="+mn-cs"/>
              </a:rPr>
              <a:t>Mahlangu</a:t>
            </a:r>
            <a:r>
              <a:rPr lang="en-US" sz="1200" kern="1200" dirty="0" smtClean="0">
                <a:solidFill>
                  <a:schemeClr val="tx1"/>
                </a:solidFill>
                <a:latin typeface="+mn-lt"/>
                <a:ea typeface="+mn-ea"/>
                <a:cs typeface="+mn-cs"/>
              </a:rPr>
              <a:t> was the first African artist to design an Art Car. </a:t>
            </a:r>
            <a:r>
              <a:rPr lang="en-US" sz="1200" kern="1200" dirty="0" err="1" smtClean="0">
                <a:solidFill>
                  <a:schemeClr val="tx1"/>
                </a:solidFill>
                <a:latin typeface="+mn-lt"/>
                <a:ea typeface="+mn-ea"/>
                <a:cs typeface="+mn-cs"/>
              </a:rPr>
              <a:t>Mahlangu</a:t>
            </a:r>
            <a:r>
              <a:rPr lang="en-US" sz="1200" kern="1200" dirty="0" smtClean="0">
                <a:solidFill>
                  <a:schemeClr val="tx1"/>
                </a:solidFill>
                <a:latin typeface="+mn-lt"/>
                <a:ea typeface="+mn-ea"/>
                <a:cs typeface="+mn-cs"/>
              </a:rPr>
              <a:t> covered the vehicle in the bright geometrics of African Ndebele house paintings. The patterns, outlined in black, are always on a white background to make the fill colors even more vibrant. The design is truly evocative of </a:t>
            </a:r>
            <a:r>
              <a:rPr lang="en-US" sz="1200" kern="1200" dirty="0" err="1" smtClean="0">
                <a:solidFill>
                  <a:schemeClr val="tx1"/>
                </a:solidFill>
                <a:latin typeface="+mn-lt"/>
                <a:ea typeface="+mn-ea"/>
                <a:cs typeface="+mn-cs"/>
              </a:rPr>
              <a:t>Mahlangu's</a:t>
            </a:r>
            <a:r>
              <a:rPr lang="en-US" sz="1200" kern="1200" dirty="0" smtClean="0">
                <a:solidFill>
                  <a:schemeClr val="tx1"/>
                </a:solidFill>
                <a:latin typeface="+mn-lt"/>
                <a:ea typeface="+mn-ea"/>
                <a:cs typeface="+mn-cs"/>
              </a:rPr>
              <a:t> heritage.</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Read more: </a:t>
            </a:r>
            <a:r>
              <a:rPr lang="en-US" sz="1200" u="none" strike="noStrike" kern="1200" dirty="0" smtClean="0">
                <a:solidFill>
                  <a:schemeClr val="tx1"/>
                </a:solidFill>
                <a:latin typeface="+mn-lt"/>
                <a:ea typeface="+mn-ea"/>
                <a:cs typeface="+mn-cs"/>
                <a:hlinkClick r:id="rId3"/>
              </a:rPr>
              <a:t>http://www.nydailynews.com/autos/art-drive-bmw-shows-art-cars-gallery-1.1159803?pmSlide=9#ixzz2DZ9V0SCF</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Ndebele art on car image:</a:t>
            </a:r>
          </a:p>
          <a:p>
            <a:r>
              <a:rPr lang="en-US" sz="1200" u="sng" kern="1200" dirty="0" smtClean="0">
                <a:solidFill>
                  <a:schemeClr val="tx1"/>
                </a:solidFill>
                <a:latin typeface="+mn-lt"/>
                <a:ea typeface="+mn-ea"/>
                <a:cs typeface="+mn-cs"/>
                <a:hlinkClick r:id="rId4"/>
              </a:rPr>
              <a:t>http://assets.nydailynews.com/polopoly_fs/1.1159799.1347656339!/img/httpImage/image.jpg_gen/derivatives/gallery_635/1991-bmw-525i-designed-esther-mahlangu.jpg</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sunglasses / shades</a:t>
            </a:r>
          </a:p>
          <a:p>
            <a:r>
              <a:rPr lang="en-US" sz="1200" u="sng" kern="1200" dirty="0" smtClean="0">
                <a:solidFill>
                  <a:schemeClr val="tx1"/>
                </a:solidFill>
                <a:latin typeface="+mn-lt"/>
                <a:ea typeface="+mn-ea"/>
                <a:cs typeface="+mn-cs"/>
                <a:hlinkClick r:id="rId5"/>
              </a:rPr>
              <a:t>http://urbnmag.com/wp-content/uploads/2012/04/112_retro.jpg</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22</a:t>
            </a:fld>
            <a:endParaRPr lang="en-US"/>
          </a:p>
        </p:txBody>
      </p:sp>
    </p:spTree>
    <p:extLst>
      <p:ext uri="{BB962C8B-B14F-4D97-AF65-F5344CB8AC3E}">
        <p14:creationId xmlns:p14="http://schemas.microsoft.com/office/powerpoint/2010/main" val="511948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25</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26</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29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latin typeface="+mn-lt"/>
                <a:ea typeface="+mn-ea"/>
                <a:cs typeface="+mn-cs"/>
                <a:hlinkClick r:id="rId3"/>
              </a:rPr>
              <a:t>http://www.tumblr.com/tagged/adinkra?before=1313241726</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30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Arts of Ghana </a:t>
            </a:r>
            <a:r>
              <a:rPr lang="en-US" dirty="0" smtClean="0">
                <a:hlinkClick r:id="rId3"/>
              </a:rPr>
              <a:t>https://www.createspace.com/204781</a:t>
            </a:r>
            <a:endParaRPr lang="en-US" dirty="0" smtClean="0"/>
          </a:p>
          <a:p>
            <a:endParaRPr lang="en-US" dirty="0" smtClean="0"/>
          </a:p>
          <a:p>
            <a:r>
              <a:rPr lang="en-US" dirty="0" smtClean="0"/>
              <a:t>For streaming video go to http://</a:t>
            </a:r>
            <a:r>
              <a:rPr lang="en-US" dirty="0" err="1" smtClean="0"/>
              <a:t>www.uiowa.edu/~africart</a:t>
            </a:r>
            <a:endParaRPr lang="en-US" dirty="0" smtClean="0"/>
          </a:p>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32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33</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34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http://chessaleeinlondon.files.wordpress.com/2007/06/zulubeadworkers.jpg</a:t>
            </a:r>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35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http://farm4.static.flickr.com/3283/2806058388_d282dd1f76.jpg</a:t>
            </a:r>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36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http://cache.virtualtourist.com/4/839966-MARRIED_ZULU_WOMAN_Hluhluwe.jpg</a:t>
            </a:r>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37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38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Zulu Beadwork collection</a:t>
            </a:r>
          </a:p>
          <a:p>
            <a:r>
              <a:rPr lang="en-US" dirty="0" smtClean="0"/>
              <a:t>http://</a:t>
            </a:r>
            <a:r>
              <a:rPr lang="en-US" dirty="0" err="1" smtClean="0"/>
              <a:t>www.marques.co.za/clients/zulu/necklace.htm</a:t>
            </a:r>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39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40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http://ornamento.files.wordpress.com/2007/08/zulu-beadwork-1.jpg?w=400&amp;h=300</a:t>
            </a:r>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41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http://www.south-africa-tours-and-travel.com/images/zulu-woman-brian-negin-zulupeople.jpg</a:t>
            </a:r>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42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43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44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45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46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47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latin typeface="+mn-lt"/>
                <a:ea typeface="+mn-ea"/>
                <a:cs typeface="+mn-cs"/>
                <a:hlinkClick r:id="rId3"/>
              </a:rPr>
              <a:t>http://30.media.tumblr.com/tumblr_l8x50p7AJs1qcerqgo1_500.jpg</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49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“Hair Style” project is composed of nearly 1,000 black and white photo images.</a:t>
            </a:r>
          </a:p>
          <a:p>
            <a:r>
              <a:rPr lang="en-US" u="sng" dirty="0" smtClean="0">
                <a:hlinkClick r:id="rId3"/>
              </a:rPr>
              <a:t>http://30.media.tumblr.com/tumblr_l8x50p7AJs1qcerqgo1_500.jpg</a:t>
            </a:r>
            <a:endParaRPr lang="en-US" dirty="0" smtClean="0"/>
          </a:p>
          <a:p>
            <a:r>
              <a:rPr lang="en-US" dirty="0" smtClean="0"/>
              <a:t>half-braided Mohawks </a:t>
            </a:r>
          </a:p>
          <a:p>
            <a:r>
              <a:rPr lang="en-US" u="sng" dirty="0" smtClean="0">
                <a:hlinkClick r:id="rId4"/>
              </a:rPr>
              <a:t>http://3.bp.blogspot.com/-XOEWaqb-2tk/UCpBjGRn5AI/AAAAAAAAAUY/xfi0Np2kNyk/s1600/half-braided-mohawks-i18.jpg</a:t>
            </a:r>
            <a:endParaRPr lang="en-US" dirty="0" smtClean="0"/>
          </a:p>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50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51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BA025D-07EE-44DE-8A4D-A952E6501788}" type="slidenum">
              <a:rPr lang="en-US" smtClean="0"/>
              <a:pPr/>
              <a:t>52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33F31C-CACB-410B-AEE7-0342012730EA}" type="datetimeFigureOut">
              <a:rPr lang="en-US" smtClean="0"/>
              <a:pPr/>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3E5F77-0A42-4EFC-9235-350B711C3F7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33F31C-CACB-410B-AEE7-0342012730EA}" type="datetimeFigureOut">
              <a:rPr lang="en-US" smtClean="0"/>
              <a:pPr/>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3E5F77-0A42-4EFC-9235-350B711C3F7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33F31C-CACB-410B-AEE7-0342012730EA}" type="datetimeFigureOut">
              <a:rPr lang="en-US" smtClean="0"/>
              <a:pPr/>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3E5F77-0A42-4EFC-9235-350B711C3F7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33F31C-CACB-410B-AEE7-0342012730EA}" type="datetimeFigureOut">
              <a:rPr lang="en-US" smtClean="0"/>
              <a:pPr/>
              <a:t>11/5/2018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3E5F77-0A42-4EFC-9235-350B711C3F7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33F31C-CACB-410B-AEE7-0342012730EA}" type="datetimeFigureOut">
              <a:rPr lang="en-US" smtClean="0"/>
              <a:pPr/>
              <a:t>11/5/2018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3E5F77-0A42-4EFC-9235-350B711C3F7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33F31C-CACB-410B-AEE7-0342012730EA}" type="datetimeFigureOut">
              <a:rPr lang="en-US" smtClean="0"/>
              <a:pPr/>
              <a:t>11/5/2018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3E5F77-0A42-4EFC-9235-350B711C3F7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33F31C-CACB-410B-AEE7-0342012730EA}" type="datetimeFigureOut">
              <a:rPr lang="en-US" smtClean="0"/>
              <a:pPr/>
              <a:t>11/5/2018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3E5F77-0A42-4EFC-9235-350B711C3F7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33F31C-CACB-410B-AEE7-0342012730EA}" type="datetimeFigureOut">
              <a:rPr lang="en-US" smtClean="0"/>
              <a:pPr/>
              <a:t>11/5/2018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3E5F77-0A42-4EFC-9235-350B711C3F7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33F31C-CACB-410B-AEE7-0342012730EA}" type="datetimeFigureOut">
              <a:rPr lang="en-US" smtClean="0"/>
              <a:pPr/>
              <a:t>11/5/2018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3E5F77-0A42-4EFC-9235-350B711C3F7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33F31C-CACB-410B-AEE7-0342012730EA}" type="datetimeFigureOut">
              <a:rPr lang="en-US" smtClean="0"/>
              <a:pPr/>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3E5F77-0A42-4EFC-9235-350B711C3F7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33F31C-CACB-410B-AEE7-0342012730EA}" type="datetimeFigureOut">
              <a:rPr lang="en-US" smtClean="0"/>
              <a:pPr/>
              <a:t>11/5/2018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3E5F77-0A42-4EFC-9235-350B711C3F7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33F31C-CACB-410B-AEE7-0342012730EA}" type="datetimeFigureOut">
              <a:rPr lang="en-US" smtClean="0"/>
              <a:pPr/>
              <a:t>11/5/2018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3E5F77-0A42-4EFC-9235-350B711C3F7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hyperlink" Target="https://www.youtube.com/watch?v=ozXYBArCfrw" TargetMode="Externa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40.jpeg"/></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ww.youtube.com/watch?v=QHEpwppSDHI"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30.media.tumblr.com/tumblr_l8x50p7AJs1qcerqgo1_500.jpg"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pple Chancery"/>
              </a:rPr>
              <a:t>ART </a:t>
            </a:r>
            <a:r>
              <a:rPr lang="en-US" smtClean="0">
                <a:latin typeface="Apple Chancery"/>
              </a:rPr>
              <a:t>that communicates</a:t>
            </a:r>
            <a:endParaRPr lang="en-US" dirty="0">
              <a:latin typeface="Apple Chancery"/>
            </a:endParaRPr>
          </a:p>
        </p:txBody>
      </p:sp>
      <p:sp>
        <p:nvSpPr>
          <p:cNvPr id="3" name="Subtitle 2"/>
          <p:cNvSpPr>
            <a:spLocks noGrp="1"/>
          </p:cNvSpPr>
          <p:nvPr>
            <p:ph type="subTitle" idx="1"/>
          </p:nvPr>
        </p:nvSpPr>
        <p:spPr/>
        <p:txBody>
          <a:bodyPr/>
          <a:lstStyle/>
          <a:p>
            <a:r>
              <a:rPr lang="en-US" dirty="0" smtClean="0"/>
              <a:t>Traditional and Contemporary </a:t>
            </a:r>
            <a:r>
              <a:rPr lang="en-US" dirty="0"/>
              <a:t>E</a:t>
            </a:r>
            <a:r>
              <a:rPr lang="en-US" dirty="0" smtClean="0"/>
              <a:t>xpressions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Theme 1: Art </a:t>
            </a:r>
            <a:r>
              <a:rPr lang="en-US" b="1" dirty="0"/>
              <a:t>and Everyday Life</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t>Pottery</a:t>
            </a:r>
          </a:p>
          <a:p>
            <a:r>
              <a:rPr lang="en-US" dirty="0" smtClean="0"/>
              <a:t>Baskets</a:t>
            </a:r>
          </a:p>
          <a:p>
            <a:r>
              <a:rPr lang="en-US" dirty="0" smtClean="0"/>
              <a:t>Household items</a:t>
            </a:r>
          </a:p>
          <a:p>
            <a:r>
              <a:rPr lang="en-US" dirty="0" smtClean="0"/>
              <a:t>Headrests (used for resting or sleeping)</a:t>
            </a:r>
          </a:p>
          <a:p>
            <a:r>
              <a:rPr lang="en-US" dirty="0" smtClean="0">
                <a:solidFill>
                  <a:srgbClr val="0070C0"/>
                </a:solidFill>
              </a:rPr>
              <a:t>Homes / architecture</a:t>
            </a:r>
          </a:p>
          <a:p>
            <a:pPr>
              <a:buNone/>
            </a:pPr>
            <a:r>
              <a:rPr lang="en-US" dirty="0" smtClean="0"/>
              <a:t>Our </a:t>
            </a:r>
            <a:r>
              <a:rPr lang="en-US" dirty="0" smtClean="0"/>
              <a:t>case </a:t>
            </a:r>
            <a:r>
              <a:rPr lang="en-US" dirty="0" smtClean="0"/>
              <a:t>study  in class:  </a:t>
            </a:r>
          </a:p>
          <a:p>
            <a:pPr>
              <a:buNone/>
            </a:pPr>
            <a:r>
              <a:rPr lang="en-US" b="1" i="1" dirty="0" smtClean="0"/>
              <a:t>Ndebele house painting in South Africa</a:t>
            </a:r>
            <a:endParaRPr lang="en-US" b="1"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Ndebele house painting</a:t>
            </a:r>
            <a:br>
              <a:rPr lang="en-US" dirty="0" smtClean="0"/>
            </a:br>
            <a:r>
              <a:rPr lang="en-US" dirty="0" smtClean="0"/>
              <a:t>in South Africa</a:t>
            </a:r>
            <a:endParaRPr lang="en-US" dirty="0"/>
          </a:p>
        </p:txBody>
      </p:sp>
      <p:sp>
        <p:nvSpPr>
          <p:cNvPr id="9" name="Text Placeholder 8"/>
          <p:cNvSpPr>
            <a:spLocks noGrp="1"/>
          </p:cNvSpPr>
          <p:nvPr>
            <p:ph type="body" sz="half" idx="2"/>
          </p:nvPr>
        </p:nvSpPr>
        <p:spPr/>
        <p:txBody>
          <a:bodyPr/>
          <a:lstStyle/>
          <a:p>
            <a:r>
              <a:rPr lang="en-US" sz="1800" dirty="0" smtClean="0"/>
              <a:t>These symbols were a type of communication between sub groups of the Ndebele people. </a:t>
            </a:r>
          </a:p>
          <a:p>
            <a:endParaRPr lang="en-US" sz="1800" dirty="0" smtClean="0"/>
          </a:p>
          <a:p>
            <a:endParaRPr lang="en-US" sz="1800" dirty="0" smtClean="0"/>
          </a:p>
          <a:p>
            <a:r>
              <a:rPr lang="en-US" sz="1800" dirty="0" smtClean="0"/>
              <a:t>They stand for their culture and their resistance to their past &amp; current circumstances. </a:t>
            </a:r>
          </a:p>
          <a:p>
            <a:endParaRPr lang="en-US" dirty="0"/>
          </a:p>
        </p:txBody>
      </p:sp>
      <p:pic>
        <p:nvPicPr>
          <p:cNvPr id="8" name="Content Placeholder 7" descr="ndebele women.jpg"/>
          <p:cNvPicPr>
            <a:picLocks noGrp="1" noChangeAspect="1"/>
          </p:cNvPicPr>
          <p:nvPr>
            <p:ph sz="half" idx="4294967295"/>
          </p:nvPr>
        </p:nvPicPr>
        <p:blipFill>
          <a:blip r:embed="rId3"/>
          <a:srcRect t="-29481" b="-29481"/>
          <a:stretch>
            <a:fillRect/>
          </a:stretch>
        </p:blipFill>
        <p:spPr>
          <a:xfrm>
            <a:off x="0" y="3818965"/>
            <a:ext cx="3575050" cy="3419743"/>
          </a:xfrm>
        </p:spPr>
      </p:pic>
      <p:pic>
        <p:nvPicPr>
          <p:cNvPr id="12" name="Content Placeholder 11" descr="Ndebele-women-and house.jpg"/>
          <p:cNvPicPr>
            <a:picLocks noGrp="1" noChangeAspect="1"/>
          </p:cNvPicPr>
          <p:nvPr>
            <p:ph idx="1"/>
          </p:nvPr>
        </p:nvPicPr>
        <p:blipFill>
          <a:blip r:embed="rId4"/>
          <a:srcRect t="-29516" b="-29516"/>
          <a:stretch>
            <a:fillRect/>
          </a:stretch>
        </p:blip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Ndebele house painting</a:t>
            </a:r>
            <a:br>
              <a:rPr lang="en-US" dirty="0" smtClean="0"/>
            </a:br>
            <a:r>
              <a:rPr lang="en-US" dirty="0" smtClean="0"/>
              <a:t>in South Africa</a:t>
            </a:r>
            <a:endParaRPr lang="en-US" dirty="0"/>
          </a:p>
        </p:txBody>
      </p:sp>
      <p:sp>
        <p:nvSpPr>
          <p:cNvPr id="4" name="Content Placeholder 3"/>
          <p:cNvSpPr>
            <a:spLocks noGrp="1"/>
          </p:cNvSpPr>
          <p:nvPr>
            <p:ph sz="half" idx="1"/>
          </p:nvPr>
        </p:nvSpPr>
        <p:spPr/>
        <p:txBody>
          <a:bodyPr>
            <a:normAutofit fontScale="92500" lnSpcReduction="20000"/>
          </a:bodyPr>
          <a:lstStyle/>
          <a:p>
            <a:r>
              <a:rPr lang="en-US" b="1" dirty="0" smtClean="0"/>
              <a:t>Ndebele</a:t>
            </a:r>
            <a:r>
              <a:rPr lang="en-US" dirty="0" smtClean="0"/>
              <a:t> (Un duh BEE lay) - Bantu-speaking people inhabiting parts of South Africa, and Southwest Zimbabwe. </a:t>
            </a:r>
          </a:p>
          <a:p>
            <a:r>
              <a:rPr lang="en-US" dirty="0" smtClean="0"/>
              <a:t>Up until the late 1900s the Ndebele people were very fierce warriors and land owners of vast territories.</a:t>
            </a:r>
          </a:p>
          <a:p>
            <a:r>
              <a:rPr lang="en-US" dirty="0" smtClean="0"/>
              <a:t>The Ndebele now number close to 2 million</a:t>
            </a:r>
          </a:p>
          <a:p>
            <a:endParaRPr lang="en-US" dirty="0"/>
          </a:p>
        </p:txBody>
      </p:sp>
      <p:pic>
        <p:nvPicPr>
          <p:cNvPr id="6" name="Content Placeholder 5" descr="Ndebele men.jpg"/>
          <p:cNvPicPr>
            <a:picLocks noGrp="1" noChangeAspect="1"/>
          </p:cNvPicPr>
          <p:nvPr>
            <p:ph sz="half" idx="2"/>
          </p:nvPr>
        </p:nvPicPr>
        <p:blipFill>
          <a:blip r:embed="rId2"/>
          <a:srcRect t="-3879" b="-3879"/>
          <a:stretch>
            <a:fillRect/>
          </a:stretch>
        </p:blip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Ndebele house painting</a:t>
            </a:r>
            <a:endParaRPr lang="en-US" dirty="0"/>
          </a:p>
        </p:txBody>
      </p:sp>
      <p:sp>
        <p:nvSpPr>
          <p:cNvPr id="3" name="Content Placeholder 2"/>
          <p:cNvSpPr>
            <a:spLocks noGrp="1"/>
          </p:cNvSpPr>
          <p:nvPr>
            <p:ph idx="1"/>
          </p:nvPr>
        </p:nvSpPr>
        <p:spPr/>
        <p:txBody>
          <a:bodyPr>
            <a:normAutofit lnSpcReduction="10000"/>
          </a:bodyPr>
          <a:lstStyle/>
          <a:p>
            <a:r>
              <a:rPr lang="en-US" dirty="0" smtClean="0"/>
              <a:t>the Ndebele people went to war with the neighboring White </a:t>
            </a:r>
            <a:r>
              <a:rPr lang="en-US" i="1" dirty="0" smtClean="0"/>
              <a:t>Boers</a:t>
            </a:r>
            <a:r>
              <a:rPr lang="en-US" dirty="0" smtClean="0"/>
              <a:t> (</a:t>
            </a:r>
            <a:r>
              <a:rPr lang="en-US" dirty="0" err="1" smtClean="0"/>
              <a:t>Afrikanners</a:t>
            </a:r>
            <a:r>
              <a:rPr lang="en-US" dirty="0" smtClean="0"/>
              <a:t>), but lost those battles which brought on punishing treatment by the Boers and great suffering.</a:t>
            </a:r>
          </a:p>
          <a:p>
            <a:r>
              <a:rPr lang="en-US" dirty="0" smtClean="0"/>
              <a:t>Through those hard times, </a:t>
            </a:r>
            <a:r>
              <a:rPr lang="en-US" b="1" dirty="0" smtClean="0"/>
              <a:t>symbols were created by the Ndebele people to express their sadness. </a:t>
            </a:r>
            <a:r>
              <a:rPr lang="en-US" dirty="0" smtClean="0"/>
              <a:t>These symbols were the beginning of the African art known as Ndebele house painting.</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Women artisans</a:t>
            </a:r>
            <a:endParaRPr lang="en-US" dirty="0"/>
          </a:p>
        </p:txBody>
      </p:sp>
      <p:sp>
        <p:nvSpPr>
          <p:cNvPr id="3" name="Content Placeholder 2"/>
          <p:cNvSpPr>
            <a:spLocks noGrp="1"/>
          </p:cNvSpPr>
          <p:nvPr>
            <p:ph sz="half" idx="1"/>
          </p:nvPr>
        </p:nvSpPr>
        <p:spPr/>
        <p:txBody>
          <a:bodyPr>
            <a:normAutofit/>
          </a:bodyPr>
          <a:lstStyle/>
          <a:p>
            <a:r>
              <a:rPr lang="en-US" dirty="0" smtClean="0"/>
              <a:t>wall paintings are traditionally done by the Ndebele women </a:t>
            </a:r>
          </a:p>
          <a:p>
            <a:r>
              <a:rPr lang="en-US" dirty="0" smtClean="0"/>
              <a:t>It was their secret code to their people, disguised to anyone but the Ndebele. </a:t>
            </a:r>
          </a:p>
          <a:p>
            <a:endParaRPr lang="en-US" dirty="0"/>
          </a:p>
        </p:txBody>
      </p:sp>
      <p:pic>
        <p:nvPicPr>
          <p:cNvPr id="8" name="Content Placeholder 7" descr="1.-Ndebele-walLG.jpg"/>
          <p:cNvPicPr>
            <a:picLocks noGrp="1" noChangeAspect="1"/>
          </p:cNvPicPr>
          <p:nvPr>
            <p:ph sz="half" idx="2"/>
          </p:nvPr>
        </p:nvPicPr>
        <p:blipFill>
          <a:blip r:embed="rId3"/>
          <a:srcRect t="-3905" b="-3905"/>
          <a:stretch>
            <a:fillRect/>
          </a:stretch>
        </p:blip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How it continued…</a:t>
            </a:r>
            <a:endParaRPr lang="en-US" dirty="0"/>
          </a:p>
        </p:txBody>
      </p:sp>
      <p:sp>
        <p:nvSpPr>
          <p:cNvPr id="8" name="Content Placeholder 7"/>
          <p:cNvSpPr>
            <a:spLocks noGrp="1"/>
          </p:cNvSpPr>
          <p:nvPr>
            <p:ph sz="half" idx="1"/>
          </p:nvPr>
        </p:nvSpPr>
        <p:spPr/>
        <p:txBody>
          <a:bodyPr>
            <a:normAutofit/>
          </a:bodyPr>
          <a:lstStyle/>
          <a:p>
            <a:r>
              <a:rPr lang="en-US" dirty="0" smtClean="0"/>
              <a:t>The Boer farmers did not understand the meaning and only viewed it as cultural art that was not harmful, so it was allowed to continue. </a:t>
            </a:r>
          </a:p>
          <a:p>
            <a:endParaRPr lang="en-US" dirty="0"/>
          </a:p>
        </p:txBody>
      </p:sp>
      <p:pic>
        <p:nvPicPr>
          <p:cNvPr id="12" name="Content Placeholder 11" descr="ndebele older home.jpg"/>
          <p:cNvPicPr>
            <a:picLocks noGrp="1" noChangeAspect="1"/>
          </p:cNvPicPr>
          <p:nvPr>
            <p:ph sz="half" idx="2"/>
          </p:nvPr>
        </p:nvPicPr>
        <p:blipFill>
          <a:blip r:embed="rId3"/>
          <a:srcRect t="-7091" b="-7091"/>
          <a:stretch>
            <a:fillRect/>
          </a:stretch>
        </p:blip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The process</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The patterns were tonal and painted with the women's fingers. </a:t>
            </a:r>
          </a:p>
          <a:p>
            <a:r>
              <a:rPr lang="en-US" dirty="0" smtClean="0"/>
              <a:t>The original paint laid down on the house was a limestone whitewash. </a:t>
            </a:r>
          </a:p>
          <a:p>
            <a:r>
              <a:rPr lang="en-US" dirty="0" smtClean="0"/>
              <a:t>The colors added to make the paintings were mostly natural pigments consisting of browns, blacks, and shades of yellowish brown. </a:t>
            </a:r>
          </a:p>
          <a:p>
            <a:endParaRPr lang="en-US" dirty="0"/>
          </a:p>
        </p:txBody>
      </p:sp>
      <p:pic>
        <p:nvPicPr>
          <p:cNvPr id="6" name="Content Placeholder 5" descr="Ndebelestarting a house.jpg"/>
          <p:cNvPicPr>
            <a:picLocks noGrp="1" noChangeAspect="1"/>
          </p:cNvPicPr>
          <p:nvPr>
            <p:ph sz="half" idx="2"/>
          </p:nvPr>
        </p:nvPicPr>
        <p:blipFill>
          <a:blip r:embed="rId2"/>
          <a:srcRect t="-36206" b="-36206"/>
          <a:stretch>
            <a:fillRect/>
          </a:stretch>
        </p:blip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symbols and patterns based off of </a:t>
            </a:r>
            <a:r>
              <a:rPr lang="en-US" dirty="0" err="1" smtClean="0"/>
              <a:t>Ndebeles</a:t>
            </a:r>
            <a:r>
              <a:rPr lang="en-US" dirty="0" smtClean="0"/>
              <a:t>’ beadwork. </a:t>
            </a:r>
            <a:br>
              <a:rPr lang="en-US" dirty="0" smtClean="0"/>
            </a:br>
            <a:endParaRPr lang="en-US" dirty="0"/>
          </a:p>
        </p:txBody>
      </p:sp>
      <p:pic>
        <p:nvPicPr>
          <p:cNvPr id="6" name="Content Placeholder 5" descr="ndebele bead work.jpg"/>
          <p:cNvPicPr>
            <a:picLocks noGrp="1" noChangeAspect="1"/>
          </p:cNvPicPr>
          <p:nvPr>
            <p:ph sz="half" idx="2"/>
          </p:nvPr>
        </p:nvPicPr>
        <p:blipFill>
          <a:blip r:embed="rId3"/>
          <a:srcRect l="-9488" r="-9488"/>
          <a:stretch>
            <a:fillRect/>
          </a:stretch>
        </p:blipFill>
        <p:spPr/>
      </p:pic>
      <p:sp>
        <p:nvSpPr>
          <p:cNvPr id="7" name="Content Placeholder 6"/>
          <p:cNvSpPr>
            <a:spLocks noGrp="1"/>
          </p:cNvSpPr>
          <p:nvPr>
            <p:ph sz="half" idx="1"/>
          </p:nvPr>
        </p:nvSpPr>
        <p:spPr/>
        <p:txBody>
          <a:bodyPr/>
          <a:lstStyle/>
          <a:p>
            <a:r>
              <a:rPr lang="en-US" dirty="0" smtClean="0"/>
              <a:t>Most of the patterns were of a </a:t>
            </a:r>
            <a:r>
              <a:rPr lang="en-US" b="1" dirty="0" smtClean="0"/>
              <a:t>V shape and a very simple triangle on a large shape of color. </a:t>
            </a:r>
          </a:p>
          <a:p>
            <a:r>
              <a:rPr lang="en-US" dirty="0" smtClean="0"/>
              <a:t>The patterns, earth tones, directions, and sizes were more important than the present day vivid and bright colors.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Symbolic language</a:t>
            </a:r>
            <a:endParaRPr lang="en-US" dirty="0"/>
          </a:p>
        </p:txBody>
      </p:sp>
      <p:sp>
        <p:nvSpPr>
          <p:cNvPr id="3" name="Content Placeholder 2"/>
          <p:cNvSpPr>
            <a:spLocks noGrp="1"/>
          </p:cNvSpPr>
          <p:nvPr>
            <p:ph sz="half" idx="1"/>
          </p:nvPr>
        </p:nvSpPr>
        <p:spPr/>
        <p:txBody>
          <a:bodyPr>
            <a:normAutofit/>
          </a:bodyPr>
          <a:lstStyle/>
          <a:p>
            <a:pPr>
              <a:buNone/>
            </a:pPr>
            <a:r>
              <a:rPr lang="en-US" dirty="0" smtClean="0"/>
              <a:t>The vibrant symbols and expressions portray communications of </a:t>
            </a:r>
          </a:p>
          <a:p>
            <a:r>
              <a:rPr lang="en-US" dirty="0" smtClean="0"/>
              <a:t>personal prayers, </a:t>
            </a:r>
          </a:p>
          <a:p>
            <a:r>
              <a:rPr lang="en-US" dirty="0" smtClean="0"/>
              <a:t>self-identification, </a:t>
            </a:r>
          </a:p>
          <a:p>
            <a:r>
              <a:rPr lang="en-US" dirty="0" smtClean="0"/>
              <a:t>values, emotions, </a:t>
            </a:r>
          </a:p>
          <a:p>
            <a:r>
              <a:rPr lang="en-US" dirty="0" smtClean="0"/>
              <a:t>and marriage.</a:t>
            </a:r>
          </a:p>
          <a:p>
            <a:endParaRPr lang="en-US" dirty="0"/>
          </a:p>
        </p:txBody>
      </p:sp>
      <p:pic>
        <p:nvPicPr>
          <p:cNvPr id="6" name="Content Placeholder 5" descr="wom. pntg_blackoutlines.jpg"/>
          <p:cNvPicPr>
            <a:picLocks noGrp="1" noChangeAspect="1"/>
          </p:cNvPicPr>
          <p:nvPr>
            <p:ph sz="half" idx="2"/>
          </p:nvPr>
        </p:nvPicPr>
        <p:blipFill>
          <a:blip r:embed="rId2"/>
          <a:srcRect t="-25117" b="-25117"/>
          <a:stretch>
            <a:fillRect/>
          </a:stretch>
        </p:blip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Ndebele house painting</a:t>
            </a:r>
            <a:br>
              <a:rPr lang="en-US" dirty="0" smtClean="0"/>
            </a:br>
            <a:r>
              <a:rPr lang="en-US" dirty="0" smtClean="0"/>
              <a:t>in South Africa</a:t>
            </a:r>
            <a:endParaRPr lang="en-US" dirty="0"/>
          </a:p>
        </p:txBody>
      </p:sp>
      <p:sp>
        <p:nvSpPr>
          <p:cNvPr id="9" name="Text Placeholder 8"/>
          <p:cNvSpPr>
            <a:spLocks noGrp="1"/>
          </p:cNvSpPr>
          <p:nvPr>
            <p:ph type="body" sz="half" idx="2"/>
          </p:nvPr>
        </p:nvSpPr>
        <p:spPr/>
        <p:txBody>
          <a:bodyPr/>
          <a:lstStyle/>
          <a:p>
            <a:r>
              <a:rPr lang="en-US" sz="1800" dirty="0" smtClean="0"/>
              <a:t>These symbols were a type of communication between various residents and their neighbors</a:t>
            </a:r>
          </a:p>
          <a:p>
            <a:r>
              <a:rPr lang="en-US" sz="1800" dirty="0" smtClean="0"/>
              <a:t>They stand for their culture and their resistance to their past &amp; current circumstances. </a:t>
            </a:r>
          </a:p>
          <a:p>
            <a:endParaRPr lang="en-US" dirty="0"/>
          </a:p>
        </p:txBody>
      </p:sp>
      <p:pic>
        <p:nvPicPr>
          <p:cNvPr id="8" name="Content Placeholder 7" descr="ndebele women.jpg"/>
          <p:cNvPicPr>
            <a:picLocks noGrp="1" noChangeAspect="1"/>
          </p:cNvPicPr>
          <p:nvPr>
            <p:ph sz="half" idx="4294967295"/>
          </p:nvPr>
        </p:nvPicPr>
        <p:blipFill>
          <a:blip r:embed="rId3"/>
          <a:srcRect t="-29481" b="-29481"/>
          <a:stretch>
            <a:fillRect/>
          </a:stretch>
        </p:blipFill>
        <p:spPr>
          <a:xfrm>
            <a:off x="333375" y="2950123"/>
            <a:ext cx="3575050" cy="4525963"/>
          </a:xfrm>
        </p:spPr>
      </p:pic>
      <p:pic>
        <p:nvPicPr>
          <p:cNvPr id="12" name="Content Placeholder 11" descr="Ndebele-women-and house.jpg"/>
          <p:cNvPicPr>
            <a:picLocks noGrp="1" noChangeAspect="1"/>
          </p:cNvPicPr>
          <p:nvPr>
            <p:ph idx="1"/>
          </p:nvPr>
        </p:nvPicPr>
        <p:blipFill>
          <a:blip r:embed="rId4"/>
          <a:srcRect t="-29516" b="-29516"/>
          <a:stretch>
            <a:fillRect/>
          </a:stretch>
        </p:blipFill>
        <p:spPr>
          <a:xfrm>
            <a:off x="3575050" y="-806450"/>
            <a:ext cx="5111750" cy="5853113"/>
          </a:xfrm>
        </p:spPr>
      </p:pic>
    </p:spTree>
    <p:extLst>
      <p:ext uri="{BB962C8B-B14F-4D97-AF65-F5344CB8AC3E}">
        <p14:creationId xmlns:p14="http://schemas.microsoft.com/office/powerpoint/2010/main" val="4032179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2800" i="1" dirty="0" smtClean="0"/>
              <a:t>Modern styles &amp; transformations</a:t>
            </a:r>
            <a:endParaRPr lang="en-US" sz="2800" i="1" dirty="0"/>
          </a:p>
        </p:txBody>
      </p:sp>
      <p:sp>
        <p:nvSpPr>
          <p:cNvPr id="3" name="Content Placeholder 2"/>
          <p:cNvSpPr>
            <a:spLocks noGrp="1"/>
          </p:cNvSpPr>
          <p:nvPr>
            <p:ph idx="1"/>
          </p:nvPr>
        </p:nvSpPr>
        <p:spPr/>
        <p:txBody>
          <a:bodyPr/>
          <a:lstStyle/>
          <a:p>
            <a:r>
              <a:rPr lang="en-US" dirty="0" smtClean="0"/>
              <a:t>Continuity and change</a:t>
            </a:r>
            <a:endParaRPr lang="en-US" dirty="0"/>
          </a:p>
        </p:txBody>
      </p:sp>
      <p:sp>
        <p:nvSpPr>
          <p:cNvPr id="9" name="Text Placeholder 8"/>
          <p:cNvSpPr>
            <a:spLocks noGrp="1"/>
          </p:cNvSpPr>
          <p:nvPr>
            <p:ph type="body" sz="half" idx="2"/>
          </p:nvPr>
        </p:nvSpPr>
        <p:spPr/>
        <p:txBody>
          <a:bodyPr/>
          <a:lstStyle/>
          <a:p>
            <a:endParaRPr lang="en-US" sz="3200" dirty="0" smtClean="0"/>
          </a:p>
          <a:p>
            <a:r>
              <a:rPr lang="en-US" sz="3200" dirty="0" smtClean="0"/>
              <a:t>One thing that has changed since the beginning of the house painting wall art and the present day wall art is their styles.</a:t>
            </a:r>
          </a:p>
          <a:p>
            <a:endParaRPr lang="en-US" dirty="0"/>
          </a:p>
        </p:txBody>
      </p:sp>
      <p:pic>
        <p:nvPicPr>
          <p:cNvPr id="7" name="Content Placeholder 6" descr="round house.png"/>
          <p:cNvPicPr>
            <a:picLocks noGrp="1" noChangeAspect="1"/>
          </p:cNvPicPr>
          <p:nvPr>
            <p:ph sz="half" idx="4294967295"/>
          </p:nvPr>
        </p:nvPicPr>
        <p:blipFill>
          <a:blip r:embed="rId2"/>
          <a:srcRect t="-25267" b="-25267"/>
          <a:stretch>
            <a:fillRect/>
          </a:stretch>
        </p:blipFill>
        <p:spPr>
          <a:xfrm>
            <a:off x="3827513" y="965978"/>
            <a:ext cx="5316487" cy="5160185"/>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Reflects back on the reputation of the women and their offspring</a:t>
            </a:r>
            <a:endParaRPr lang="en-US" dirty="0"/>
          </a:p>
        </p:txBody>
      </p:sp>
      <p:pic>
        <p:nvPicPr>
          <p:cNvPr id="5" name="Content Placeholder 4" descr="Ndebele3 2 women.jpg"/>
          <p:cNvPicPr>
            <a:picLocks noGrp="1" noChangeAspect="1"/>
          </p:cNvPicPr>
          <p:nvPr>
            <p:ph sz="half" idx="1"/>
          </p:nvPr>
        </p:nvPicPr>
        <p:blipFill>
          <a:blip r:embed="rId3"/>
          <a:srcRect l="-9593" r="-9593"/>
          <a:stretch>
            <a:fillRect/>
          </a:stretch>
        </p:blipFill>
        <p:spPr/>
      </p:pic>
      <p:sp>
        <p:nvSpPr>
          <p:cNvPr id="4" name="Content Placeholder 3"/>
          <p:cNvSpPr>
            <a:spLocks noGrp="1"/>
          </p:cNvSpPr>
          <p:nvPr>
            <p:ph sz="half" idx="2"/>
          </p:nvPr>
        </p:nvSpPr>
        <p:spPr/>
        <p:txBody>
          <a:bodyPr>
            <a:normAutofit fontScale="92500"/>
          </a:bodyPr>
          <a:lstStyle/>
          <a:p>
            <a:r>
              <a:rPr lang="en-US" dirty="0" smtClean="0"/>
              <a:t>The women of the Ndebele are often the tradition carriers and the main developer of the wall art of their home. </a:t>
            </a:r>
          </a:p>
          <a:p>
            <a:r>
              <a:rPr lang="en-US" dirty="0" smtClean="0"/>
              <a:t>The tradition and style of house painting is passed down in the families from generation to generation by the mothers.</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A well painted home shows the female of the household is a good wife and mother</a:t>
            </a:r>
            <a:endParaRPr lang="en-US" dirty="0"/>
          </a:p>
        </p:txBody>
      </p:sp>
      <p:pic>
        <p:nvPicPr>
          <p:cNvPr id="8" name="Content Placeholder 7" descr="Ndebele house and people.jpg"/>
          <p:cNvPicPr>
            <a:picLocks noGrp="1" noChangeAspect="1"/>
          </p:cNvPicPr>
          <p:nvPr>
            <p:ph idx="1"/>
          </p:nvPr>
        </p:nvPicPr>
        <p:blipFill>
          <a:blip r:embed="rId3"/>
          <a:srcRect l="-24399" r="-24399"/>
          <a:stretch>
            <a:fillRect/>
          </a:stretch>
        </p:blipFill>
        <p:spPr>
          <a:xfrm>
            <a:off x="457200" y="1878290"/>
            <a:ext cx="8229600" cy="4543677"/>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Ndebele art’s influence – contemporary times</a:t>
            </a:r>
            <a:endParaRPr lang="en-US" dirty="0"/>
          </a:p>
        </p:txBody>
      </p:sp>
      <p:sp>
        <p:nvSpPr>
          <p:cNvPr id="6" name="Text Placeholder 5"/>
          <p:cNvSpPr>
            <a:spLocks noGrp="1"/>
          </p:cNvSpPr>
          <p:nvPr>
            <p:ph type="body" idx="1"/>
          </p:nvPr>
        </p:nvSpPr>
        <p:spPr>
          <a:xfrm>
            <a:off x="457200" y="1417638"/>
            <a:ext cx="4040188" cy="1140689"/>
          </a:xfrm>
        </p:spPr>
        <p:txBody>
          <a:bodyPr/>
          <a:lstStyle/>
          <a:p>
            <a:r>
              <a:rPr lang="en-US" dirty="0" err="1" smtClean="0"/>
              <a:t>Womens</a:t>
            </a:r>
            <a:r>
              <a:rPr lang="en-US" dirty="0" smtClean="0"/>
              <a:t>’ shoes</a:t>
            </a:r>
          </a:p>
          <a:p>
            <a:endParaRPr lang="en-US" dirty="0"/>
          </a:p>
        </p:txBody>
      </p:sp>
      <p:sp>
        <p:nvSpPr>
          <p:cNvPr id="8" name="Text Placeholder 7"/>
          <p:cNvSpPr>
            <a:spLocks noGrp="1"/>
          </p:cNvSpPr>
          <p:nvPr>
            <p:ph type="body" sz="quarter" idx="3"/>
          </p:nvPr>
        </p:nvSpPr>
        <p:spPr>
          <a:xfrm>
            <a:off x="4645025" y="1417638"/>
            <a:ext cx="4041775" cy="1140689"/>
          </a:xfrm>
        </p:spPr>
        <p:txBody>
          <a:bodyPr/>
          <a:lstStyle/>
          <a:p>
            <a:r>
              <a:rPr lang="en-US" dirty="0" smtClean="0"/>
              <a:t>Ndebele bracelets</a:t>
            </a:r>
          </a:p>
          <a:p>
            <a:endParaRPr lang="en-US" dirty="0"/>
          </a:p>
        </p:txBody>
      </p:sp>
      <p:pic>
        <p:nvPicPr>
          <p:cNvPr id="14" name="Content Placeholder 13" descr="Ndebele spike heels.jpg"/>
          <p:cNvPicPr>
            <a:picLocks noGrp="1" noChangeAspect="1"/>
          </p:cNvPicPr>
          <p:nvPr>
            <p:ph sz="half" idx="2"/>
          </p:nvPr>
        </p:nvPicPr>
        <p:blipFill>
          <a:blip r:embed="rId3"/>
          <a:srcRect l="-1792" r="-1792"/>
          <a:stretch>
            <a:fillRect/>
          </a:stretch>
        </p:blipFill>
        <p:spPr>
          <a:xfrm>
            <a:off x="457200" y="2558327"/>
            <a:ext cx="4040188" cy="3940200"/>
          </a:xfrm>
        </p:spPr>
      </p:pic>
      <p:pic>
        <p:nvPicPr>
          <p:cNvPr id="15" name="Content Placeholder 14" descr="ndebelebracelets.jpg"/>
          <p:cNvPicPr>
            <a:picLocks noGrp="1" noChangeAspect="1"/>
          </p:cNvPicPr>
          <p:nvPr>
            <p:ph sz="quarter" idx="4"/>
          </p:nvPr>
        </p:nvPicPr>
        <p:blipFill>
          <a:blip r:embed="rId4"/>
          <a:srcRect t="-1562" b="-1562"/>
          <a:stretch>
            <a:fillRect/>
          </a:stretch>
        </p:blipFill>
        <p:spPr>
          <a:xfrm>
            <a:off x="4645025" y="2558327"/>
            <a:ext cx="4041775" cy="3940200"/>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991 - BMW 525i designed by Esther </a:t>
            </a:r>
            <a:r>
              <a:rPr lang="en-US" b="1" dirty="0" err="1" smtClean="0"/>
              <a:t>Mahlangu</a:t>
            </a:r>
            <a:r>
              <a:rPr lang="en-US" b="1" dirty="0" smtClean="0"/>
              <a:t> -South African painter </a:t>
            </a:r>
            <a:r>
              <a:rPr lang="en-US" dirty="0" smtClean="0"/>
              <a:t/>
            </a:r>
            <a:br>
              <a:rPr lang="en-US" dirty="0" smtClean="0"/>
            </a:br>
            <a:r>
              <a:rPr lang="en-US" dirty="0" smtClean="0"/>
              <a:t>  </a:t>
            </a:r>
            <a:endParaRPr lang="en-US" dirty="0"/>
          </a:p>
        </p:txBody>
      </p:sp>
      <p:sp>
        <p:nvSpPr>
          <p:cNvPr id="3" name="Text Placeholder 2"/>
          <p:cNvSpPr>
            <a:spLocks noGrp="1"/>
          </p:cNvSpPr>
          <p:nvPr>
            <p:ph type="body" idx="1"/>
          </p:nvPr>
        </p:nvSpPr>
        <p:spPr>
          <a:xfrm>
            <a:off x="457200" y="1535113"/>
            <a:ext cx="4040188" cy="1084262"/>
          </a:xfrm>
        </p:spPr>
        <p:txBody>
          <a:bodyPr>
            <a:normAutofit fontScale="85000" lnSpcReduction="10000"/>
          </a:bodyPr>
          <a:lstStyle/>
          <a:p>
            <a:r>
              <a:rPr lang="en-US" dirty="0" smtClean="0"/>
              <a:t>Art car: </a:t>
            </a:r>
            <a:r>
              <a:rPr lang="en-US" dirty="0" err="1" smtClean="0"/>
              <a:t>Mahlangu</a:t>
            </a:r>
            <a:r>
              <a:rPr lang="en-US" dirty="0" smtClean="0"/>
              <a:t> </a:t>
            </a:r>
            <a:r>
              <a:rPr lang="en-US" dirty="0"/>
              <a:t>covered the vehicle in the bright geometrics of African Ndebele house paintings. </a:t>
            </a:r>
            <a:r>
              <a:rPr lang="en-US" dirty="0" smtClean="0"/>
              <a:t>- </a:t>
            </a:r>
            <a:endParaRPr lang="en-US" dirty="0"/>
          </a:p>
        </p:txBody>
      </p:sp>
      <p:pic>
        <p:nvPicPr>
          <p:cNvPr id="8" name="Content Placeholder 7" descr="ndebele art on car.jpg"/>
          <p:cNvPicPr>
            <a:picLocks noGrp="1" noChangeAspect="1"/>
          </p:cNvPicPr>
          <p:nvPr>
            <p:ph sz="half" idx="2"/>
          </p:nvPr>
        </p:nvPicPr>
        <p:blipFill>
          <a:blip r:embed="rId3"/>
          <a:srcRect t="-16067" b="-16067"/>
          <a:stretch>
            <a:fillRect/>
          </a:stretch>
        </p:blipFill>
        <p:spPr>
          <a:xfrm>
            <a:off x="457200" y="2174875"/>
            <a:ext cx="4040188" cy="3077349"/>
          </a:xfrm>
        </p:spPr>
      </p:pic>
      <p:sp>
        <p:nvSpPr>
          <p:cNvPr id="5" name="Text Placeholder 4"/>
          <p:cNvSpPr>
            <a:spLocks noGrp="1"/>
          </p:cNvSpPr>
          <p:nvPr>
            <p:ph type="body" sz="quarter" idx="3"/>
          </p:nvPr>
        </p:nvSpPr>
        <p:spPr/>
        <p:txBody>
          <a:bodyPr/>
          <a:lstStyle/>
          <a:p>
            <a:r>
              <a:rPr lang="en-US" dirty="0" smtClean="0"/>
              <a:t>shades</a:t>
            </a:r>
            <a:endParaRPr lang="en-US" dirty="0"/>
          </a:p>
        </p:txBody>
      </p:sp>
      <p:pic>
        <p:nvPicPr>
          <p:cNvPr id="10" name="Content Placeholder 9" descr="Ndebele shades.jpg"/>
          <p:cNvPicPr>
            <a:picLocks noGrp="1" noChangeAspect="1"/>
          </p:cNvPicPr>
          <p:nvPr>
            <p:ph sz="quarter" idx="4"/>
          </p:nvPr>
        </p:nvPicPr>
        <p:blipFill>
          <a:blip r:embed="rId4"/>
          <a:srcRect t="-23285" b="-23285"/>
          <a:stretch>
            <a:fillRect/>
          </a:stretch>
        </p:blipFill>
        <p:spPr>
          <a:xfrm>
            <a:off x="4497388" y="2077244"/>
            <a:ext cx="4041775" cy="3319946"/>
          </a:xfrm>
        </p:spPr>
      </p:pic>
      <p:sp>
        <p:nvSpPr>
          <p:cNvPr id="4" name="TextBox 3"/>
          <p:cNvSpPr txBox="1"/>
          <p:nvPr/>
        </p:nvSpPr>
        <p:spPr>
          <a:xfrm>
            <a:off x="457200" y="6303818"/>
            <a:ext cx="5325497" cy="877163"/>
          </a:xfrm>
          <a:prstGeom prst="rect">
            <a:avLst/>
          </a:prstGeom>
          <a:noFill/>
        </p:spPr>
        <p:txBody>
          <a:bodyPr wrap="none" rtlCol="0">
            <a:spAutoFit/>
          </a:bodyPr>
          <a:lstStyle/>
          <a:p>
            <a:r>
              <a:rPr lang="en-US" sz="1100" dirty="0"/>
              <a:t>South African painter Esther </a:t>
            </a:r>
            <a:r>
              <a:rPr lang="en-US" sz="1100" dirty="0" err="1" smtClean="0"/>
              <a:t>Mahlangu</a:t>
            </a:r>
            <a:r>
              <a:rPr lang="en-US" sz="1100" dirty="0"/>
              <a:t> </a:t>
            </a:r>
            <a:r>
              <a:rPr lang="en-US" sz="1100" dirty="0">
                <a:hlinkClick r:id="rId5"/>
              </a:rPr>
              <a:t>https://</a:t>
            </a:r>
            <a:r>
              <a:rPr lang="en-US" sz="1100" dirty="0" smtClean="0">
                <a:hlinkClick r:id="rId5"/>
              </a:rPr>
              <a:t>www.youtube.com/watch?v=ozXYBArCfrw</a:t>
            </a:r>
            <a:endParaRPr lang="en-US" sz="1100" dirty="0" smtClean="0"/>
          </a:p>
          <a:p>
            <a:endParaRPr lang="en-US" sz="1100" dirty="0" smtClean="0"/>
          </a:p>
          <a:p>
            <a:r>
              <a:rPr lang="en-US" sz="1100" b="1" dirty="0"/>
              <a:t>Esther </a:t>
            </a:r>
            <a:r>
              <a:rPr lang="en-US" sz="1100" b="1" dirty="0" err="1"/>
              <a:t>Mahlangu</a:t>
            </a:r>
            <a:r>
              <a:rPr lang="en-US" sz="1100" b="1" dirty="0"/>
              <a:t>: </a:t>
            </a:r>
            <a:r>
              <a:rPr lang="en-US" sz="1100" b="1" dirty="0" smtClean="0"/>
              <a:t>“Ndebele </a:t>
            </a:r>
            <a:r>
              <a:rPr lang="en-US" sz="1100" b="1" dirty="0"/>
              <a:t>art showed me the </a:t>
            </a:r>
            <a:r>
              <a:rPr lang="en-US" sz="1100" b="1" dirty="0" smtClean="0"/>
              <a:t>world” 1:35 </a:t>
            </a:r>
            <a:r>
              <a:rPr lang="en-US" sz="1100" b="1" dirty="0" err="1" smtClean="0"/>
              <a:t>mins</a:t>
            </a:r>
            <a:endParaRPr lang="en-US" sz="1100" b="1" dirty="0"/>
          </a:p>
          <a:p>
            <a:r>
              <a:rPr lang="en-US" dirty="0" smtClean="0"/>
              <a:t>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3740257"/>
          </a:xfrm>
        </p:spPr>
        <p:txBody>
          <a:bodyPr>
            <a:normAutofit fontScale="90000"/>
          </a:bodyPr>
          <a:lstStyle/>
          <a:p>
            <a:r>
              <a:rPr lang="en-US" sz="3556" b="1" dirty="0" smtClean="0"/>
              <a:t>Theme 2:   Art </a:t>
            </a:r>
            <a:r>
              <a:rPr lang="en-US" sz="3556" b="1" dirty="0"/>
              <a:t>and </a:t>
            </a:r>
            <a:r>
              <a:rPr lang="en-US" sz="3556" b="1" dirty="0" smtClean="0"/>
              <a:t>Religion</a:t>
            </a:r>
            <a:r>
              <a:rPr lang="en-US" sz="3556" dirty="0" smtClean="0"/>
              <a:t/>
            </a:r>
            <a:br>
              <a:rPr lang="en-US" sz="3556" dirty="0" smtClean="0"/>
            </a:br>
            <a:r>
              <a:rPr lang="en-US" sz="3556" dirty="0" smtClean="0"/>
              <a:t>Examples: ritual items such as…</a:t>
            </a:r>
            <a:br>
              <a:rPr lang="en-US" sz="3556" dirty="0" smtClean="0"/>
            </a:br>
            <a:r>
              <a:rPr lang="en-US" sz="3556" dirty="0" smtClean="0"/>
              <a:t>masks, drums, staffs</a:t>
            </a:r>
            <a:br>
              <a:rPr lang="en-US" sz="3556" dirty="0" smtClean="0"/>
            </a:br>
            <a:r>
              <a:rPr lang="en-US" sz="3556" dirty="0" smtClean="0"/>
              <a:t>divination tools such as…</a:t>
            </a:r>
            <a:br>
              <a:rPr lang="en-US" sz="3556" dirty="0" smtClean="0"/>
            </a:br>
            <a:r>
              <a:rPr lang="en-US" sz="3556" dirty="0" smtClean="0"/>
              <a:t>divination trays, clothing…</a:t>
            </a:r>
            <a:br>
              <a:rPr lang="en-US" sz="3556" dirty="0" smtClean="0"/>
            </a:br>
            <a:r>
              <a:rPr lang="en-US" sz="3556" dirty="0" smtClean="0"/>
              <a:t>Our case study: </a:t>
            </a:r>
            <a:r>
              <a:rPr lang="en-US" sz="3556" b="1" i="1" dirty="0" err="1" smtClean="0"/>
              <a:t>adinkra</a:t>
            </a:r>
            <a:r>
              <a:rPr lang="en-US" sz="3556" b="1" i="1" dirty="0" smtClean="0"/>
              <a:t> textiles from Ghana</a:t>
            </a:r>
            <a:r>
              <a:rPr lang="en-US" dirty="0" smtClean="0"/>
              <a:t/>
            </a:r>
            <a:br>
              <a:rPr lang="en-US" dirty="0" smtClean="0"/>
            </a:br>
            <a:endParaRPr lang="en-US" dirty="0"/>
          </a:p>
        </p:txBody>
      </p:sp>
      <p:pic>
        <p:nvPicPr>
          <p:cNvPr id="4" name="Content Placeholder 3" descr="adrnka strips.jpg"/>
          <p:cNvPicPr>
            <a:picLocks noGrp="1" noChangeAspect="1"/>
          </p:cNvPicPr>
          <p:nvPr>
            <p:ph idx="1"/>
          </p:nvPr>
        </p:nvPicPr>
        <p:blipFill>
          <a:blip r:embed="rId3"/>
          <a:srcRect l="-6166" r="-6166"/>
          <a:stretch>
            <a:fillRect/>
          </a:stretch>
        </p:blipFill>
        <p:spPr>
          <a:xfrm>
            <a:off x="457200" y="4014894"/>
            <a:ext cx="8229600" cy="2843105"/>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err="1" smtClean="0"/>
              <a:t>adinkra</a:t>
            </a:r>
            <a:r>
              <a:rPr lang="en-US" dirty="0" smtClean="0"/>
              <a:t> textiles in Ghana</a:t>
            </a:r>
            <a:endParaRPr lang="en-US" dirty="0"/>
          </a:p>
        </p:txBody>
      </p:sp>
      <p:sp>
        <p:nvSpPr>
          <p:cNvPr id="3" name="Content Placeholder 2"/>
          <p:cNvSpPr>
            <a:spLocks noGrp="1"/>
          </p:cNvSpPr>
          <p:nvPr>
            <p:ph sz="half" idx="1"/>
          </p:nvPr>
        </p:nvSpPr>
        <p:spPr/>
        <p:txBody>
          <a:bodyPr/>
          <a:lstStyle/>
          <a:p>
            <a:r>
              <a:rPr lang="en-US" b="1" dirty="0" smtClean="0"/>
              <a:t>The Asante of Ghana </a:t>
            </a:r>
            <a:r>
              <a:rPr lang="en-US" dirty="0" smtClean="0"/>
              <a:t>and the </a:t>
            </a:r>
            <a:r>
              <a:rPr lang="en-US" dirty="0" err="1" smtClean="0"/>
              <a:t>Gyaman</a:t>
            </a:r>
            <a:r>
              <a:rPr lang="en-US" dirty="0" smtClean="0"/>
              <a:t> of Cote’ d’Ivoire (Ivory Coast) have, according to legend, given us the </a:t>
            </a:r>
            <a:r>
              <a:rPr lang="en-US" b="1" dirty="0" err="1" smtClean="0"/>
              <a:t>Adinkra</a:t>
            </a:r>
            <a:r>
              <a:rPr lang="en-US" b="1" dirty="0" smtClean="0"/>
              <a:t> symbols</a:t>
            </a:r>
            <a:r>
              <a:rPr lang="en-US" dirty="0" smtClean="0"/>
              <a:t>: the first symbols to be used on textiles. </a:t>
            </a:r>
          </a:p>
          <a:p>
            <a:endParaRPr lang="en-US" dirty="0"/>
          </a:p>
        </p:txBody>
      </p:sp>
      <p:pic>
        <p:nvPicPr>
          <p:cNvPr id="6" name="Content Placeholder 5" descr="adinkra-clothwrapper.jpg"/>
          <p:cNvPicPr>
            <a:picLocks noGrp="1" noChangeAspect="1"/>
          </p:cNvPicPr>
          <p:nvPr>
            <p:ph sz="half" idx="2"/>
          </p:nvPr>
        </p:nvPicPr>
        <p:blipFill>
          <a:blip r:embed="rId3"/>
          <a:srcRect t="-31445" b="-31445"/>
          <a:stretch>
            <a:fillRect/>
          </a:stretch>
        </p:blip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Traditional use</a:t>
            </a:r>
            <a:endParaRPr lang="en-US" dirty="0"/>
          </a:p>
        </p:txBody>
      </p:sp>
      <p:sp>
        <p:nvSpPr>
          <p:cNvPr id="3" name="Content Placeholder 2"/>
          <p:cNvSpPr>
            <a:spLocks noGrp="1"/>
          </p:cNvSpPr>
          <p:nvPr>
            <p:ph sz="half" idx="1"/>
          </p:nvPr>
        </p:nvSpPr>
        <p:spPr/>
        <p:txBody>
          <a:bodyPr/>
          <a:lstStyle/>
          <a:p>
            <a:r>
              <a:rPr lang="en-US" b="1" dirty="0" smtClean="0"/>
              <a:t>Originally, </a:t>
            </a:r>
            <a:r>
              <a:rPr lang="en-US" dirty="0" smtClean="0"/>
              <a:t>these highly valued and expensive cloths </a:t>
            </a:r>
            <a:r>
              <a:rPr lang="en-US" b="1" dirty="0" smtClean="0"/>
              <a:t>were reserved for spiritual leaders and royalty and were worn only during important ceremonies, events, and rituals. </a:t>
            </a:r>
          </a:p>
          <a:p>
            <a:endParaRPr lang="en-US" dirty="0" smtClean="0"/>
          </a:p>
          <a:p>
            <a:endParaRPr lang="en-US" dirty="0"/>
          </a:p>
        </p:txBody>
      </p:sp>
      <p:pic>
        <p:nvPicPr>
          <p:cNvPr id="8" name="Content Placeholder 7" descr="ashanti leaders.jpg"/>
          <p:cNvPicPr>
            <a:picLocks noGrp="1" noChangeAspect="1"/>
          </p:cNvPicPr>
          <p:nvPr>
            <p:ph sz="half" idx="2"/>
          </p:nvPr>
        </p:nvPicPr>
        <p:blipFill>
          <a:blip r:embed="rId2"/>
          <a:srcRect t="-24712" b="-24712"/>
          <a:stretch>
            <a:fillRect/>
          </a:stretch>
        </p:blip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Religious meaning</a:t>
            </a:r>
            <a:endParaRPr lang="en-US" dirty="0"/>
          </a:p>
        </p:txBody>
      </p:sp>
      <p:pic>
        <p:nvPicPr>
          <p:cNvPr id="5" name="Content Placeholder 4" descr="ashanti funerals.jpg"/>
          <p:cNvPicPr>
            <a:picLocks noGrp="1" noChangeAspect="1"/>
          </p:cNvPicPr>
          <p:nvPr>
            <p:ph sz="half" idx="1"/>
          </p:nvPr>
        </p:nvPicPr>
        <p:blipFill>
          <a:blip r:embed="rId2"/>
          <a:srcRect t="-34182" b="-34182"/>
          <a:stretch>
            <a:fillRect/>
          </a:stretch>
        </p:blipFill>
        <p:spPr>
          <a:xfrm>
            <a:off x="457200" y="1600200"/>
            <a:ext cx="4038600" cy="5257800"/>
          </a:xfrm>
        </p:spPr>
      </p:pic>
      <p:sp>
        <p:nvSpPr>
          <p:cNvPr id="4" name="Content Placeholder 3"/>
          <p:cNvSpPr>
            <a:spLocks noGrp="1"/>
          </p:cNvSpPr>
          <p:nvPr>
            <p:ph sz="half" idx="2"/>
          </p:nvPr>
        </p:nvSpPr>
        <p:spPr/>
        <p:txBody>
          <a:bodyPr/>
          <a:lstStyle/>
          <a:p>
            <a:r>
              <a:rPr lang="en-US" dirty="0" err="1" smtClean="0"/>
              <a:t>Adrinkra</a:t>
            </a:r>
            <a:r>
              <a:rPr lang="en-US" dirty="0" smtClean="0"/>
              <a:t> textiles held great spiritual significance in initiation rites, funeral rites and mourning periods.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A combination of symbols in some kind of pattern</a:t>
            </a:r>
            <a:endParaRPr lang="en-US" dirty="0"/>
          </a:p>
        </p:txBody>
      </p:sp>
      <p:sp>
        <p:nvSpPr>
          <p:cNvPr id="3" name="Content Placeholder 2"/>
          <p:cNvSpPr>
            <a:spLocks noGrp="1"/>
          </p:cNvSpPr>
          <p:nvPr>
            <p:ph sz="half" idx="1"/>
          </p:nvPr>
        </p:nvSpPr>
        <p:spPr/>
        <p:txBody>
          <a:bodyPr/>
          <a:lstStyle/>
          <a:p>
            <a:pPr>
              <a:buNone/>
            </a:pPr>
            <a:endParaRPr lang="en-US" b="1" dirty="0" smtClean="0"/>
          </a:p>
          <a:p>
            <a:pPr>
              <a:buNone/>
            </a:pPr>
            <a:r>
              <a:rPr lang="en-US" b="1" dirty="0" smtClean="0"/>
              <a:t>“</a:t>
            </a:r>
            <a:r>
              <a:rPr lang="en-US" b="1" dirty="0" err="1" smtClean="0"/>
              <a:t>Adinkra</a:t>
            </a:r>
            <a:r>
              <a:rPr lang="en-US" b="1" dirty="0" smtClean="0"/>
              <a:t>” means roughly “farewell” or “goodbye”. </a:t>
            </a:r>
          </a:p>
          <a:p>
            <a:endParaRPr lang="en-US" dirty="0"/>
          </a:p>
        </p:txBody>
      </p:sp>
      <p:pic>
        <p:nvPicPr>
          <p:cNvPr id="7" name="Content Placeholder 6" descr="adinkra_green and black.jpg"/>
          <p:cNvPicPr>
            <a:picLocks noGrp="1" noChangeAspect="1"/>
          </p:cNvPicPr>
          <p:nvPr>
            <p:ph sz="half" idx="2"/>
          </p:nvPr>
        </p:nvPicPr>
        <p:blipFill>
          <a:blip r:embed="rId3"/>
          <a:srcRect t="-16040" b="-16040"/>
          <a:stretch>
            <a:fillRect/>
          </a:stretch>
        </p:blip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Traditionally </a:t>
            </a:r>
            <a:r>
              <a:rPr lang="en-US" dirty="0" err="1" smtClean="0"/>
              <a:t>adinkra</a:t>
            </a:r>
            <a:r>
              <a:rPr lang="en-US" dirty="0" smtClean="0"/>
              <a:t> cloths were made by Male artisans</a:t>
            </a:r>
            <a:endParaRPr lang="en-US" dirty="0"/>
          </a:p>
        </p:txBody>
      </p:sp>
      <p:sp>
        <p:nvSpPr>
          <p:cNvPr id="4" name="Content Placeholder 3"/>
          <p:cNvSpPr>
            <a:spLocks noGrp="1"/>
          </p:cNvSpPr>
          <p:nvPr>
            <p:ph sz="half" idx="2"/>
          </p:nvPr>
        </p:nvSpPr>
        <p:spPr>
          <a:xfrm>
            <a:off x="4648200" y="1417638"/>
            <a:ext cx="4038600" cy="4525963"/>
          </a:xfrm>
        </p:spPr>
        <p:txBody>
          <a:bodyPr>
            <a:normAutofit fontScale="92500" lnSpcReduction="10000"/>
          </a:bodyPr>
          <a:lstStyle/>
          <a:p>
            <a:r>
              <a:rPr lang="en-US" dirty="0" smtClean="0"/>
              <a:t>Many Ashanti villages specialize in </a:t>
            </a:r>
            <a:r>
              <a:rPr lang="en-US" dirty="0" err="1" smtClean="0"/>
              <a:t>adrinka</a:t>
            </a:r>
            <a:r>
              <a:rPr lang="en-US" dirty="0" smtClean="0"/>
              <a:t> production, with men performing most of the tasks. Techniques are usually passed down from father or uncle to sons and nephews. </a:t>
            </a:r>
          </a:p>
          <a:p>
            <a:r>
              <a:rPr lang="en-US" dirty="0" smtClean="0"/>
              <a:t>Each piece is usually a group effort rather than the work of a single artist. </a:t>
            </a:r>
            <a:endParaRPr lang="en-US" dirty="0"/>
          </a:p>
        </p:txBody>
      </p:sp>
      <p:pic>
        <p:nvPicPr>
          <p:cNvPr id="10" name="Content Placeholder 9" descr="adrinka male artisan.jpg"/>
          <p:cNvPicPr>
            <a:picLocks noGrp="1" noChangeAspect="1"/>
          </p:cNvPicPr>
          <p:nvPr>
            <p:ph sz="half" idx="1"/>
          </p:nvPr>
        </p:nvPicPr>
        <p:blipFill>
          <a:blip r:embed="rId3"/>
          <a:srcRect l="-17156" r="-17156"/>
          <a:stretch>
            <a:fillRect/>
          </a:stretch>
        </p:blip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The process of making the cloths</a:t>
            </a:r>
            <a:endParaRPr lang="en-US" dirty="0"/>
          </a:p>
        </p:txBody>
      </p:sp>
      <p:sp>
        <p:nvSpPr>
          <p:cNvPr id="6" name="Content Placeholder 5"/>
          <p:cNvSpPr>
            <a:spLocks noGrp="1"/>
          </p:cNvSpPr>
          <p:nvPr>
            <p:ph idx="1"/>
          </p:nvPr>
        </p:nvSpPr>
        <p:spPr/>
        <p:txBody>
          <a:bodyPr>
            <a:normAutofit/>
          </a:bodyPr>
          <a:lstStyle/>
          <a:p>
            <a:r>
              <a:rPr lang="en-US" dirty="0" smtClean="0"/>
              <a:t>Dark </a:t>
            </a:r>
            <a:r>
              <a:rPr lang="en-US" dirty="0" err="1" smtClean="0"/>
              <a:t>Adinkra</a:t>
            </a:r>
            <a:r>
              <a:rPr lang="en-US" dirty="0" smtClean="0"/>
              <a:t> </a:t>
            </a:r>
            <a:r>
              <a:rPr lang="en-US" dirty="0" err="1" smtClean="0"/>
              <a:t>aduro</a:t>
            </a:r>
            <a:r>
              <a:rPr lang="en-US" dirty="0" smtClean="0"/>
              <a:t> </a:t>
            </a:r>
            <a:r>
              <a:rPr lang="en-US" b="1" dirty="0" smtClean="0"/>
              <a:t>pigment is made </a:t>
            </a:r>
            <a:r>
              <a:rPr lang="en-US" dirty="0" smtClean="0"/>
              <a:t>by soaking, pulverizing, and then </a:t>
            </a:r>
            <a:r>
              <a:rPr lang="en-US" b="1" dirty="0" smtClean="0"/>
              <a:t>boiling the inner bark and roots </a:t>
            </a:r>
            <a:r>
              <a:rPr lang="en-US" dirty="0" smtClean="0"/>
              <a:t>of the </a:t>
            </a:r>
            <a:r>
              <a:rPr lang="en-US" dirty="0" err="1" smtClean="0"/>
              <a:t>Badie</a:t>
            </a:r>
            <a:r>
              <a:rPr lang="en-US" dirty="0" smtClean="0"/>
              <a:t> tree (</a:t>
            </a:r>
            <a:r>
              <a:rPr lang="en-US" dirty="0" err="1" smtClean="0"/>
              <a:t>Adansonia</a:t>
            </a:r>
            <a:r>
              <a:rPr lang="en-US" dirty="0" smtClean="0"/>
              <a:t> </a:t>
            </a:r>
            <a:r>
              <a:rPr lang="en-US" dirty="0" err="1" smtClean="0"/>
              <a:t>digitata</a:t>
            </a:r>
            <a:r>
              <a:rPr lang="en-US" dirty="0" smtClean="0"/>
              <a:t>) in water over a wood fire. Once the dark color has been released, the mixture is strained, and then boiled for several more hours until it thickens.</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Involves an old printmaking system</a:t>
            </a:r>
            <a:endParaRPr lang="en-US" dirty="0"/>
          </a:p>
        </p:txBody>
      </p:sp>
      <p:pic>
        <p:nvPicPr>
          <p:cNvPr id="7" name="Content Placeholder 6" descr="AdinkraScreenprinted.jpg"/>
          <p:cNvPicPr>
            <a:picLocks noGrp="1" noChangeAspect="1"/>
          </p:cNvPicPr>
          <p:nvPr>
            <p:ph sz="half" idx="1"/>
          </p:nvPr>
        </p:nvPicPr>
        <p:blipFill>
          <a:blip r:embed="rId2"/>
          <a:srcRect l="-13737" r="-13737"/>
          <a:stretch>
            <a:fillRect/>
          </a:stretch>
        </p:blipFill>
        <p:spPr/>
      </p:pic>
      <p:sp>
        <p:nvSpPr>
          <p:cNvPr id="6" name="Content Placeholder 5"/>
          <p:cNvSpPr>
            <a:spLocks noGrp="1"/>
          </p:cNvSpPr>
          <p:nvPr>
            <p:ph sz="half" idx="2"/>
          </p:nvPr>
        </p:nvSpPr>
        <p:spPr/>
        <p:txBody>
          <a:bodyPr>
            <a:normAutofit fontScale="77500" lnSpcReduction="20000"/>
          </a:bodyPr>
          <a:lstStyle/>
          <a:p>
            <a:r>
              <a:rPr lang="en-US" dirty="0" smtClean="0"/>
              <a:t>In preparation for stamping, cotton material that has been sewn together into a large square or rectangle is folded lengthwise, with one edge exposed. </a:t>
            </a:r>
          </a:p>
          <a:p>
            <a:r>
              <a:rPr lang="en-US" dirty="0" smtClean="0"/>
              <a:t>A thin layer of foam rubber is laid over a few boards, then the top and bottom of the strip are nailed in place, </a:t>
            </a:r>
          </a:p>
          <a:p>
            <a:r>
              <a:rPr lang="en-US" dirty="0" smtClean="0"/>
              <a:t>then parallel and perpendicular lines (printed with a comb dipped into </a:t>
            </a:r>
            <a:r>
              <a:rPr lang="en-US" dirty="0" err="1" smtClean="0"/>
              <a:t>adinkra</a:t>
            </a:r>
            <a:r>
              <a:rPr lang="en-US" dirty="0" smtClean="0"/>
              <a:t> </a:t>
            </a:r>
            <a:r>
              <a:rPr lang="en-US" dirty="0" err="1" smtClean="0"/>
              <a:t>duro</a:t>
            </a:r>
            <a:r>
              <a:rPr lang="en-US" dirty="0" smtClean="0"/>
              <a:t>) divide the cloth into sections.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 symbolic language</a:t>
            </a:r>
            <a:endParaRPr lang="en-US" dirty="0"/>
          </a:p>
        </p:txBody>
      </p:sp>
      <p:sp>
        <p:nvSpPr>
          <p:cNvPr id="8" name="Content Placeholder 7"/>
          <p:cNvSpPr>
            <a:spLocks noGrp="1"/>
          </p:cNvSpPr>
          <p:nvPr>
            <p:ph sz="half" idx="1"/>
          </p:nvPr>
        </p:nvSpPr>
        <p:spPr>
          <a:xfrm>
            <a:off x="457199" y="1600200"/>
            <a:ext cx="2904393" cy="5257799"/>
          </a:xfrm>
        </p:spPr>
        <p:txBody>
          <a:bodyPr>
            <a:normAutofit/>
          </a:bodyPr>
          <a:lstStyle/>
          <a:p>
            <a:r>
              <a:rPr lang="en-US" dirty="0" smtClean="0"/>
              <a:t>After choosing several appropriate symbols from a chart, the corresponding stamps are selected.</a:t>
            </a:r>
          </a:p>
          <a:p>
            <a:r>
              <a:rPr lang="en-US" sz="1800" dirty="0" smtClean="0"/>
              <a:t>http://www.flickr.com/photos/avmobley/2927423965/</a:t>
            </a:r>
            <a:endParaRPr lang="en-US" sz="1800" dirty="0"/>
          </a:p>
        </p:txBody>
      </p:sp>
      <p:pic>
        <p:nvPicPr>
          <p:cNvPr id="10" name="Content Placeholder 9" descr="adrinka chart.jpg"/>
          <p:cNvPicPr>
            <a:picLocks noGrp="1" noChangeAspect="1"/>
          </p:cNvPicPr>
          <p:nvPr>
            <p:ph sz="half" idx="2"/>
          </p:nvPr>
        </p:nvPicPr>
        <p:blipFill>
          <a:blip r:embed="rId3"/>
          <a:srcRect l="-10067" r="-10067"/>
          <a:stretch>
            <a:fillRect/>
          </a:stretch>
        </p:blipFill>
        <p:spPr>
          <a:xfrm>
            <a:off x="2754377" y="1600200"/>
            <a:ext cx="6939603" cy="5257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Pre-made stamps</a:t>
            </a:r>
            <a:endParaRPr lang="en-US" dirty="0"/>
          </a:p>
        </p:txBody>
      </p:sp>
      <p:sp>
        <p:nvSpPr>
          <p:cNvPr id="3" name="Content Placeholder 2"/>
          <p:cNvSpPr>
            <a:spLocks noGrp="1"/>
          </p:cNvSpPr>
          <p:nvPr>
            <p:ph sz="half" idx="1"/>
          </p:nvPr>
        </p:nvSpPr>
        <p:spPr/>
        <p:txBody>
          <a:bodyPr>
            <a:normAutofit lnSpcReduction="10000"/>
          </a:bodyPr>
          <a:lstStyle/>
          <a:p>
            <a:r>
              <a:rPr lang="en-US" b="1" dirty="0" smtClean="0"/>
              <a:t>the stamp </a:t>
            </a:r>
            <a:r>
              <a:rPr lang="en-US" dirty="0" smtClean="0"/>
              <a:t>is dipped into the colorant; then is placed on down and rocked across the surface to the other edge. </a:t>
            </a:r>
          </a:p>
          <a:p>
            <a:r>
              <a:rPr lang="en-US" dirty="0" smtClean="0"/>
              <a:t>The same stamp is then re-dipped into the colorant and printed, over an over until the section has been filled.</a:t>
            </a:r>
          </a:p>
          <a:p>
            <a:endParaRPr lang="en-US" dirty="0"/>
          </a:p>
        </p:txBody>
      </p:sp>
      <p:pic>
        <p:nvPicPr>
          <p:cNvPr id="5" name="Content Placeholder 4" descr="AdinkraCalabashStamps.jpg"/>
          <p:cNvPicPr>
            <a:picLocks noGrp="1" noChangeAspect="1"/>
          </p:cNvPicPr>
          <p:nvPr>
            <p:ph sz="half" idx="2"/>
          </p:nvPr>
        </p:nvPicPr>
        <p:blipFill>
          <a:blip r:embed="rId3"/>
          <a:srcRect t="-41248" b="-41248"/>
          <a:stretch>
            <a:fillRect/>
          </a:stretch>
        </p:blipFill>
        <p:spPr>
          <a:xfrm>
            <a:off x="4648200" y="1037532"/>
            <a:ext cx="4038600" cy="5820468"/>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Traditional and modern techniques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Although hand-woven cotton was utilized in the past, today pieces of machine-woven fabric are also used.</a:t>
            </a:r>
          </a:p>
          <a:p>
            <a:r>
              <a:rPr lang="en-US" dirty="0" smtClean="0"/>
              <a:t>They are joined together by hand or with a sewing machine and then hand-printed to produce large </a:t>
            </a:r>
            <a:r>
              <a:rPr lang="en-US" dirty="0" err="1" smtClean="0"/>
              <a:t>adinkra</a:t>
            </a:r>
            <a:r>
              <a:rPr lang="en-US" dirty="0" smtClean="0"/>
              <a:t> cloths.</a:t>
            </a:r>
          </a:p>
          <a:p>
            <a:endParaRPr lang="en-US" dirty="0"/>
          </a:p>
        </p:txBody>
      </p:sp>
      <p:pic>
        <p:nvPicPr>
          <p:cNvPr id="7" name="Content Placeholder 6" descr="AdinkraCloth_w&amp;black.jpg"/>
          <p:cNvPicPr>
            <a:picLocks noGrp="1" noChangeAspect="1"/>
          </p:cNvPicPr>
          <p:nvPr>
            <p:ph sz="half" idx="2"/>
          </p:nvPr>
        </p:nvPicPr>
        <p:blipFill>
          <a:blip r:embed="rId2"/>
          <a:srcRect t="-34135" b="-34135"/>
          <a:stretch>
            <a:fillRect/>
          </a:stretch>
        </p:blip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Printed textiles are made into various styles of clothing.</a:t>
            </a:r>
            <a:endParaRPr lang="en-US" dirty="0"/>
          </a:p>
        </p:txBody>
      </p:sp>
      <p:pic>
        <p:nvPicPr>
          <p:cNvPr id="5" name="Content Placeholder 4" descr="adrinka and women1.jpg"/>
          <p:cNvPicPr>
            <a:picLocks noGrp="1" noChangeAspect="1"/>
          </p:cNvPicPr>
          <p:nvPr>
            <p:ph sz="half" idx="1"/>
          </p:nvPr>
        </p:nvPicPr>
        <p:blipFill>
          <a:blip r:embed="rId2"/>
          <a:srcRect t="-34667" b="-34667"/>
          <a:stretch>
            <a:fillRect/>
          </a:stretch>
        </p:blipFill>
        <p:spPr>
          <a:xfrm>
            <a:off x="457200" y="1180640"/>
            <a:ext cx="4038600" cy="5231311"/>
          </a:xfrm>
        </p:spPr>
      </p:pic>
      <p:sp>
        <p:nvSpPr>
          <p:cNvPr id="4" name="Content Placeholder 3"/>
          <p:cNvSpPr>
            <a:spLocks noGrp="1"/>
          </p:cNvSpPr>
          <p:nvPr>
            <p:ph sz="half" idx="2"/>
          </p:nvPr>
        </p:nvSpPr>
        <p:spPr/>
        <p:txBody>
          <a:bodyPr/>
          <a:lstStyle/>
          <a:p>
            <a:pPr>
              <a:buNone/>
            </a:pPr>
            <a:r>
              <a:rPr lang="en-US" dirty="0" smtClean="0"/>
              <a:t>These </a:t>
            </a:r>
            <a:r>
              <a:rPr lang="en-US" dirty="0" err="1" smtClean="0"/>
              <a:t>adinkra</a:t>
            </a:r>
            <a:r>
              <a:rPr lang="en-US" dirty="0" smtClean="0"/>
              <a:t> textiles are stylishly wrapped around the bodies of women and men attending funerals and other special events.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Communication in motion</a:t>
            </a:r>
            <a:endParaRPr lang="en-US" dirty="0"/>
          </a:p>
        </p:txBody>
      </p:sp>
      <p:sp>
        <p:nvSpPr>
          <p:cNvPr id="3" name="Content Placeholder 2"/>
          <p:cNvSpPr>
            <a:spLocks noGrp="1"/>
          </p:cNvSpPr>
          <p:nvPr>
            <p:ph sz="half" idx="1"/>
          </p:nvPr>
        </p:nvSpPr>
        <p:spPr/>
        <p:txBody>
          <a:bodyPr/>
          <a:lstStyle/>
          <a:p>
            <a:r>
              <a:rPr lang="en-US" b="1" dirty="0" smtClean="0"/>
              <a:t>The display of important </a:t>
            </a:r>
            <a:r>
              <a:rPr lang="en-US" b="1" dirty="0" err="1" smtClean="0"/>
              <a:t>Adinkra</a:t>
            </a:r>
            <a:r>
              <a:rPr lang="en-US" b="1" dirty="0" smtClean="0"/>
              <a:t> symbols shows respect for and communication with the deceased </a:t>
            </a:r>
            <a:r>
              <a:rPr lang="en-US" dirty="0" smtClean="0"/>
              <a:t>and are often used as a </a:t>
            </a:r>
            <a:r>
              <a:rPr lang="en-US" b="1" dirty="0" smtClean="0"/>
              <a:t>means of saying goodbye to loved ones </a:t>
            </a:r>
            <a:r>
              <a:rPr lang="en-US" dirty="0" smtClean="0"/>
              <a:t>that have passed. </a:t>
            </a:r>
          </a:p>
          <a:p>
            <a:endParaRPr lang="en-US" dirty="0"/>
          </a:p>
        </p:txBody>
      </p:sp>
      <p:pic>
        <p:nvPicPr>
          <p:cNvPr id="6" name="Content Placeholder 5" descr="funeralvisitors=adrinka.jpg"/>
          <p:cNvPicPr>
            <a:picLocks noGrp="1" noChangeAspect="1"/>
          </p:cNvPicPr>
          <p:nvPr>
            <p:ph sz="half" idx="2"/>
          </p:nvPr>
        </p:nvPicPr>
        <p:blipFill>
          <a:blip r:embed="rId3"/>
          <a:srcRect t="-36740" b="-36740"/>
          <a:stretch>
            <a:fillRect/>
          </a:stretch>
        </p:blipFill>
        <p:spPr>
          <a:xfrm>
            <a:off x="4648200" y="999942"/>
            <a:ext cx="4495800" cy="5874133"/>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Contemporary use</a:t>
            </a:r>
            <a:endParaRPr lang="en-US" dirty="0"/>
          </a:p>
        </p:txBody>
      </p:sp>
      <p:sp>
        <p:nvSpPr>
          <p:cNvPr id="3" name="Content Placeholder 2"/>
          <p:cNvSpPr>
            <a:spLocks noGrp="1"/>
          </p:cNvSpPr>
          <p:nvPr>
            <p:ph sz="half" idx="1"/>
          </p:nvPr>
        </p:nvSpPr>
        <p:spPr/>
        <p:txBody>
          <a:bodyPr/>
          <a:lstStyle/>
          <a:p>
            <a:r>
              <a:rPr lang="en-US" dirty="0" smtClean="0"/>
              <a:t>Today, </a:t>
            </a:r>
            <a:r>
              <a:rPr lang="en-US" dirty="0" err="1" smtClean="0"/>
              <a:t>Adinkra</a:t>
            </a:r>
            <a:r>
              <a:rPr lang="en-US" dirty="0" smtClean="0"/>
              <a:t> symbols are worn by everyone, and are commonly seen at weddings, festivals, and naming rites. </a:t>
            </a:r>
          </a:p>
          <a:p>
            <a:r>
              <a:rPr lang="en-US" dirty="0" smtClean="0"/>
              <a:t>This is an </a:t>
            </a:r>
            <a:r>
              <a:rPr lang="en-US" dirty="0" err="1" smtClean="0"/>
              <a:t>adinkra</a:t>
            </a:r>
            <a:r>
              <a:rPr lang="en-US" dirty="0" smtClean="0"/>
              <a:t> textile sale…</a:t>
            </a:r>
          </a:p>
          <a:p>
            <a:endParaRPr lang="en-US" dirty="0"/>
          </a:p>
        </p:txBody>
      </p:sp>
      <p:pic>
        <p:nvPicPr>
          <p:cNvPr id="8" name="Content Placeholder 7" descr="Adinkra-multi colored.jpg"/>
          <p:cNvPicPr>
            <a:picLocks noGrp="1" noChangeAspect="1"/>
          </p:cNvPicPr>
          <p:nvPr>
            <p:ph sz="half" idx="2"/>
          </p:nvPr>
        </p:nvPicPr>
        <p:blipFill>
          <a:blip r:embed="rId3"/>
          <a:srcRect t="-15632" b="-15632"/>
          <a:stretch>
            <a:fillRect/>
          </a:stretch>
        </p:blip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Adrinka</a:t>
            </a:r>
            <a:r>
              <a:rPr lang="en-US" dirty="0" smtClean="0"/>
              <a:t> wall panels</a:t>
            </a:r>
            <a:endParaRPr lang="en-US" dirty="0"/>
          </a:p>
        </p:txBody>
      </p:sp>
      <p:pic>
        <p:nvPicPr>
          <p:cNvPr id="5" name="Content Placeholder 4" descr="adrinka wall panels.jpg"/>
          <p:cNvPicPr>
            <a:picLocks noGrp="1" noChangeAspect="1"/>
          </p:cNvPicPr>
          <p:nvPr>
            <p:ph sz="half" idx="1"/>
          </p:nvPr>
        </p:nvPicPr>
        <p:blipFill>
          <a:blip r:embed="rId2"/>
          <a:srcRect l="-16790" r="-16790"/>
          <a:stretch>
            <a:fillRect/>
          </a:stretch>
        </p:blipFill>
        <p:spPr/>
      </p:pic>
      <p:sp>
        <p:nvSpPr>
          <p:cNvPr id="4" name="Content Placeholder 3"/>
          <p:cNvSpPr>
            <a:spLocks noGrp="1"/>
          </p:cNvSpPr>
          <p:nvPr>
            <p:ph sz="half" idx="2"/>
          </p:nvPr>
        </p:nvSpPr>
        <p:spPr/>
        <p:txBody>
          <a:bodyPr/>
          <a:lstStyle/>
          <a:p>
            <a:r>
              <a:rPr lang="en-US" dirty="0" smtClean="0"/>
              <a:t>You can find them decorating homes and also in use for many business purposes.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Adinkra</a:t>
            </a:r>
            <a:r>
              <a:rPr lang="en-US" dirty="0" smtClean="0"/>
              <a:t> can be seen everywhere in Ghana</a:t>
            </a:r>
            <a:endParaRPr lang="en-US" dirty="0"/>
          </a:p>
        </p:txBody>
      </p:sp>
      <p:sp>
        <p:nvSpPr>
          <p:cNvPr id="3" name="Content Placeholder 2"/>
          <p:cNvSpPr>
            <a:spLocks noGrp="1"/>
          </p:cNvSpPr>
          <p:nvPr>
            <p:ph sz="half" idx="1"/>
          </p:nvPr>
        </p:nvSpPr>
        <p:spPr/>
        <p:txBody>
          <a:bodyPr/>
          <a:lstStyle/>
          <a:p>
            <a:r>
              <a:rPr lang="en-US" dirty="0" err="1" smtClean="0"/>
              <a:t>Adinkra</a:t>
            </a:r>
            <a:r>
              <a:rPr lang="en-US" dirty="0" smtClean="0"/>
              <a:t> also shows up in </a:t>
            </a:r>
            <a:r>
              <a:rPr lang="en-US" dirty="0" err="1" smtClean="0"/>
              <a:t>jewlery</a:t>
            </a:r>
            <a:endParaRPr lang="en-US" dirty="0" smtClean="0"/>
          </a:p>
          <a:p>
            <a:r>
              <a:rPr lang="en-US" dirty="0" smtClean="0"/>
              <a:t>Poster art, </a:t>
            </a:r>
          </a:p>
          <a:p>
            <a:r>
              <a:rPr lang="en-US" dirty="0" smtClean="0"/>
              <a:t>On household objects</a:t>
            </a:r>
          </a:p>
          <a:p>
            <a:r>
              <a:rPr lang="en-US" dirty="0" smtClean="0"/>
              <a:t>And even tattoos!</a:t>
            </a:r>
            <a:endParaRPr lang="en-US" dirty="0"/>
          </a:p>
        </p:txBody>
      </p:sp>
      <p:pic>
        <p:nvPicPr>
          <p:cNvPr id="5" name="Content Placeholder 4" descr="adrinka tattoo2.jpg"/>
          <p:cNvPicPr>
            <a:picLocks noGrp="1" noChangeAspect="1"/>
          </p:cNvPicPr>
          <p:nvPr>
            <p:ph sz="half" idx="2"/>
          </p:nvPr>
        </p:nvPicPr>
        <p:blipFill>
          <a:blip r:embed="rId3"/>
          <a:srcRect t="-7886" b="-7886"/>
          <a:stretch>
            <a:fillRect/>
          </a:stretch>
        </p:blip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i="1" dirty="0" smtClean="0"/>
              <a:t>Theme 3: Art &amp; Body Adornment</a:t>
            </a:r>
            <a:r>
              <a:rPr lang="en-US" dirty="0" smtClean="0"/>
              <a:t/>
            </a:r>
            <a:br>
              <a:rPr lang="en-US" dirty="0" smtClean="0"/>
            </a:br>
            <a:r>
              <a:rPr lang="en-US" sz="3556" dirty="0" smtClean="0"/>
              <a:t>(Status, communication, or merely fashion)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Many items such as…</a:t>
            </a:r>
          </a:p>
          <a:p>
            <a:r>
              <a:rPr lang="en-US" dirty="0" smtClean="0"/>
              <a:t>Beads or metal Jewelry</a:t>
            </a:r>
          </a:p>
          <a:p>
            <a:r>
              <a:rPr lang="en-US" dirty="0" smtClean="0"/>
              <a:t>Headbands / hats / head-wraps </a:t>
            </a:r>
          </a:p>
          <a:p>
            <a:r>
              <a:rPr lang="en-US" dirty="0" smtClean="0"/>
              <a:t>Body paintings</a:t>
            </a:r>
          </a:p>
          <a:p>
            <a:r>
              <a:rPr lang="en-US" dirty="0" smtClean="0"/>
              <a:t>Scarification markings on face and body</a:t>
            </a:r>
          </a:p>
          <a:p>
            <a:r>
              <a:rPr lang="en-US" dirty="0" smtClean="0"/>
              <a:t>Clothing (Traditional &amp; modern dress)</a:t>
            </a:r>
          </a:p>
          <a:p>
            <a:pPr>
              <a:buNone/>
            </a:pPr>
            <a:r>
              <a:rPr lang="en-US" dirty="0" smtClean="0"/>
              <a:t>Our class Case studies: </a:t>
            </a:r>
            <a:endParaRPr lang="en-US" dirty="0" smtClean="0"/>
          </a:p>
          <a:p>
            <a:r>
              <a:rPr lang="en-US" b="1" i="1" dirty="0" smtClean="0"/>
              <a:t>Zulu </a:t>
            </a:r>
            <a:r>
              <a:rPr lang="en-US" b="1" i="1" dirty="0" smtClean="0"/>
              <a:t>beadwork from South Africa   and</a:t>
            </a:r>
          </a:p>
          <a:p>
            <a:r>
              <a:rPr lang="en-US" b="1" i="1" dirty="0" smtClean="0"/>
              <a:t>Hairstyles from Nigeria</a:t>
            </a:r>
            <a:endParaRPr lang="en-US" b="1" i="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Zulu Beadwork of South Africa</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dirty="0" smtClean="0"/>
              <a:t>Using glass beads, bright colors and repeating geometric designs Zulus make art made to be worn on the body</a:t>
            </a:r>
          </a:p>
          <a:p>
            <a:pPr>
              <a:buNone/>
            </a:pPr>
            <a:r>
              <a:rPr lang="en-US" dirty="0" smtClean="0"/>
              <a:t>Examples: necklaces, headwear, arm or leg bands, etc.</a:t>
            </a:r>
          </a:p>
          <a:p>
            <a:pPr>
              <a:buNone/>
            </a:pPr>
            <a:endParaRPr lang="en-US" dirty="0" smtClean="0"/>
          </a:p>
          <a:p>
            <a:pPr>
              <a:buNone/>
            </a:pPr>
            <a:r>
              <a:rPr lang="en-US" dirty="0" smtClean="0"/>
              <a:t>In traditional times…beaded items were more than a decorative art of weaving small glass beads into aesthetically pleasing patterns.</a:t>
            </a:r>
          </a:p>
          <a:p>
            <a:pPr>
              <a:buNone/>
            </a:pPr>
            <a:r>
              <a:rPr lang="en-US" dirty="0" smtClean="0"/>
              <a:t>They were </a:t>
            </a:r>
            <a:r>
              <a:rPr lang="en-US" b="1" dirty="0" smtClean="0"/>
              <a:t>a vehicle of communication </a:t>
            </a:r>
            <a:r>
              <a:rPr lang="en-US" dirty="0" smtClean="0"/>
              <a:t>that helped to regulate behavior between individuals of opposite gender.</a:t>
            </a:r>
          </a:p>
          <a:p>
            <a:pPr>
              <a:buNone/>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Female traditional Zulu </a:t>
            </a:r>
            <a:r>
              <a:rPr lang="en-US" dirty="0" err="1" smtClean="0"/>
              <a:t>Beadworkers</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Made beaded garments for courting, engagements, family consent and weddings and</a:t>
            </a:r>
          </a:p>
          <a:p>
            <a:r>
              <a:rPr lang="en-US" dirty="0" smtClean="0"/>
              <a:t>Beads are worn my men, but also worn by women.</a:t>
            </a:r>
          </a:p>
          <a:p>
            <a:r>
              <a:rPr lang="en-US" dirty="0" smtClean="0"/>
              <a:t>The craft is also an educational tool, teaching young girls how to conduct themselves in their relationships with males.</a:t>
            </a:r>
            <a:endParaRPr lang="en-US" dirty="0"/>
          </a:p>
        </p:txBody>
      </p:sp>
      <p:pic>
        <p:nvPicPr>
          <p:cNvPr id="6" name="Content Placeholder 5" descr="zulubeadworkers.jpg"/>
          <p:cNvPicPr>
            <a:picLocks noGrp="1" noChangeAspect="1"/>
          </p:cNvPicPr>
          <p:nvPr>
            <p:ph sz="half" idx="2"/>
          </p:nvPr>
        </p:nvPicPr>
        <p:blipFill>
          <a:blip r:embed="rId3"/>
          <a:srcRect t="-4653" b="-4653"/>
          <a:stretch>
            <a:fillRect/>
          </a:stretch>
        </p:blip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Various geometric patterns</a:t>
            </a:r>
            <a:endParaRPr lang="en-US" dirty="0"/>
          </a:p>
        </p:txBody>
      </p:sp>
      <p:sp>
        <p:nvSpPr>
          <p:cNvPr id="3" name="Content Placeholder 2"/>
          <p:cNvSpPr>
            <a:spLocks noGrp="1"/>
          </p:cNvSpPr>
          <p:nvPr>
            <p:ph sz="half" idx="1"/>
          </p:nvPr>
        </p:nvSpPr>
        <p:spPr/>
        <p:txBody>
          <a:bodyPr>
            <a:normAutofit/>
          </a:bodyPr>
          <a:lstStyle/>
          <a:p>
            <a:r>
              <a:rPr lang="en-US" dirty="0" smtClean="0"/>
              <a:t>Zulu beadwork is unique, esp. by  the codes by which particular colors are selected and combined in various ways to create messages that at the same time are woven into decorative geometrical designs. </a:t>
            </a:r>
          </a:p>
        </p:txBody>
      </p:sp>
      <p:pic>
        <p:nvPicPr>
          <p:cNvPr id="6" name="Content Placeholder 5" descr="Woman_Zulu beads.jpg"/>
          <p:cNvPicPr>
            <a:picLocks noGrp="1" noChangeAspect="1"/>
          </p:cNvPicPr>
          <p:nvPr>
            <p:ph sz="half" idx="2"/>
          </p:nvPr>
        </p:nvPicPr>
        <p:blipFill>
          <a:blip r:embed="rId3"/>
          <a:srcRect l="-25877" r="-25877"/>
          <a:stretch>
            <a:fillRect/>
          </a:stretch>
        </p:blip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Beads and their “work” or function</a:t>
            </a:r>
            <a:endParaRPr lang="en-US" dirty="0"/>
          </a:p>
        </p:txBody>
      </p:sp>
      <p:pic>
        <p:nvPicPr>
          <p:cNvPr id="5" name="Content Placeholder 4" descr="ZULU_WOMAN_making beads.jpg"/>
          <p:cNvPicPr>
            <a:picLocks noGrp="1" noChangeAspect="1"/>
          </p:cNvPicPr>
          <p:nvPr>
            <p:ph sz="half" idx="1"/>
          </p:nvPr>
        </p:nvPicPr>
        <p:blipFill>
          <a:blip r:embed="rId3"/>
          <a:srcRect t="-24940" b="-24940"/>
          <a:stretch>
            <a:fillRect/>
          </a:stretch>
        </p:blipFill>
        <p:spPr>
          <a:xfrm>
            <a:off x="457200" y="1109086"/>
            <a:ext cx="5427154" cy="5748914"/>
          </a:xfrm>
        </p:spPr>
      </p:pic>
      <p:sp>
        <p:nvSpPr>
          <p:cNvPr id="4" name="Content Placeholder 3"/>
          <p:cNvSpPr>
            <a:spLocks noGrp="1"/>
          </p:cNvSpPr>
          <p:nvPr>
            <p:ph sz="half" idx="2"/>
          </p:nvPr>
        </p:nvSpPr>
        <p:spPr/>
        <p:txBody>
          <a:bodyPr>
            <a:normAutofit fontScale="92500" lnSpcReduction="10000"/>
          </a:bodyPr>
          <a:lstStyle/>
          <a:p>
            <a:r>
              <a:rPr lang="en-US" dirty="0" smtClean="0"/>
              <a:t>females are the designers and manufactures, </a:t>
            </a:r>
          </a:p>
          <a:p>
            <a:r>
              <a:rPr lang="en-US" dirty="0" smtClean="0"/>
              <a:t> males - their traditional clients; but women wear them too.</a:t>
            </a:r>
          </a:p>
          <a:p>
            <a:r>
              <a:rPr lang="en-US" dirty="0" smtClean="0"/>
              <a:t>Beadwork symbolism is encoded within a limited number of colors and geometric figure --- containing coded messages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Men and symbolic bead garments</a:t>
            </a:r>
            <a:endParaRPr lang="en-US" dirty="0"/>
          </a:p>
        </p:txBody>
      </p:sp>
      <p:pic>
        <p:nvPicPr>
          <p:cNvPr id="5" name="Content Placeholder 4" descr="old post card zulu men.jpg"/>
          <p:cNvPicPr>
            <a:picLocks noGrp="1" noChangeAspect="1"/>
          </p:cNvPicPr>
          <p:nvPr>
            <p:ph sz="half" idx="1"/>
          </p:nvPr>
        </p:nvPicPr>
        <p:blipFill>
          <a:blip r:embed="rId3"/>
          <a:srcRect l="-19712" r="-19712"/>
          <a:stretch>
            <a:fillRect/>
          </a:stretch>
        </p:blipFill>
        <p:spPr>
          <a:xfrm>
            <a:off x="457199" y="1600200"/>
            <a:ext cx="4622303" cy="4803880"/>
          </a:xfrm>
        </p:spPr>
      </p:pic>
      <p:sp>
        <p:nvSpPr>
          <p:cNvPr id="8" name="Content Placeholder 7"/>
          <p:cNvSpPr>
            <a:spLocks noGrp="1"/>
          </p:cNvSpPr>
          <p:nvPr>
            <p:ph sz="half" idx="2"/>
          </p:nvPr>
        </p:nvSpPr>
        <p:spPr/>
        <p:txBody>
          <a:bodyPr>
            <a:normAutofit fontScale="85000" lnSpcReduction="20000"/>
          </a:bodyPr>
          <a:lstStyle/>
          <a:p>
            <a:pPr>
              <a:buNone/>
            </a:pPr>
            <a:r>
              <a:rPr lang="en-US" dirty="0" smtClean="0"/>
              <a:t>Pre-colonial times</a:t>
            </a:r>
          </a:p>
          <a:p>
            <a:r>
              <a:rPr lang="en-US" dirty="0" smtClean="0"/>
              <a:t>Men wore beadwork to show involvement with women they may have been able to marry.</a:t>
            </a:r>
          </a:p>
          <a:p>
            <a:endParaRPr lang="en-US" dirty="0" smtClean="0"/>
          </a:p>
          <a:p>
            <a:r>
              <a:rPr lang="en-US" dirty="0" smtClean="0"/>
              <a:t>Beaded garments then would communicate between unrelated males and females, avoiding the discomfort of direct initial discourse on the sensitive subject of personal relations.</a:t>
            </a:r>
          </a:p>
          <a:p>
            <a:endParaRPr lang="en-US" dirty="0" smtClean="0"/>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sz="3111" dirty="0" smtClean="0"/>
              <a:t>these garments have specific social use, but the message is individual depending on the message the maker wanted to convey.</a:t>
            </a:r>
            <a:endParaRPr lang="en-US" sz="3111" dirty="0"/>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Traditions might continue…but designs can change.</a:t>
            </a:r>
            <a:endParaRPr lang="en-US" dirty="0"/>
          </a:p>
        </p:txBody>
      </p:sp>
      <p:pic>
        <p:nvPicPr>
          <p:cNvPr id="6" name="Content Placeholder 5" descr="young Zulu men.jpg"/>
          <p:cNvPicPr>
            <a:picLocks noGrp="1" noChangeAspect="1"/>
          </p:cNvPicPr>
          <p:nvPr>
            <p:ph sz="half" idx="1"/>
          </p:nvPr>
        </p:nvPicPr>
        <p:blipFill>
          <a:blip r:embed="rId3"/>
          <a:srcRect t="-6486" b="-6486"/>
          <a:stretch>
            <a:fillRect/>
          </a:stretch>
        </p:blipFill>
        <p:spPr>
          <a:xfrm>
            <a:off x="0" y="1600200"/>
            <a:ext cx="4495800" cy="5257800"/>
          </a:xfrm>
        </p:spPr>
      </p:pic>
      <p:sp>
        <p:nvSpPr>
          <p:cNvPr id="7" name="Content Placeholder 6"/>
          <p:cNvSpPr>
            <a:spLocks noGrp="1"/>
          </p:cNvSpPr>
          <p:nvPr>
            <p:ph sz="half" idx="2"/>
          </p:nvPr>
        </p:nvSpPr>
        <p:spPr/>
        <p:txBody>
          <a:bodyPr>
            <a:normAutofit fontScale="92500"/>
          </a:bodyPr>
          <a:lstStyle/>
          <a:p>
            <a:r>
              <a:rPr lang="en-US" dirty="0" smtClean="0"/>
              <a:t>The geometric shapes themselves have particular significance and the craft itself forms an intricate communicational system devoted entirely to the expression of ideas, feelings and facts related to behavior and relations between the sexes.</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600" dirty="0" smtClean="0"/>
              <a:t>Contemporary Zulu Bead Work in South Africa</a:t>
            </a:r>
            <a:endParaRPr lang="en-US" sz="3600" dirty="0"/>
          </a:p>
        </p:txBody>
      </p:sp>
      <p:pic>
        <p:nvPicPr>
          <p:cNvPr id="7" name="Content Placeholder 6" descr="zulu-beadwork-1.jpg"/>
          <p:cNvPicPr>
            <a:picLocks noGrp="1" noChangeAspect="1"/>
          </p:cNvPicPr>
          <p:nvPr>
            <p:ph sz="half" idx="1"/>
          </p:nvPr>
        </p:nvPicPr>
        <p:blipFill>
          <a:blip r:embed="rId3"/>
          <a:srcRect t="-24712" b="-24712"/>
          <a:stretch>
            <a:fillRect/>
          </a:stretch>
        </p:blipFill>
        <p:spPr/>
      </p:pic>
      <p:pic>
        <p:nvPicPr>
          <p:cNvPr id="8" name="Content Placeholder 7" descr="trad:mod zulu woman.jpg"/>
          <p:cNvPicPr>
            <a:picLocks noGrp="1" noChangeAspect="1"/>
          </p:cNvPicPr>
          <p:nvPr>
            <p:ph sz="half" idx="2"/>
          </p:nvPr>
        </p:nvPicPr>
        <p:blipFill>
          <a:blip r:embed="rId4"/>
          <a:srcRect l="-36926" r="-36926"/>
          <a:stretch>
            <a:fillRect/>
          </a:stretch>
        </p:blipFill>
        <p:spPr>
          <a:xfrm>
            <a:off x="4648199" y="1180640"/>
            <a:ext cx="5153095" cy="5438101"/>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Making fashions out of traditional art</a:t>
            </a:r>
            <a:endParaRPr lang="en-US" dirty="0"/>
          </a:p>
        </p:txBody>
      </p:sp>
      <p:pic>
        <p:nvPicPr>
          <p:cNvPr id="9" name="Content Placeholder 8" descr="zulu-woman-brian-negin-zulupeople.jpg"/>
          <p:cNvPicPr>
            <a:picLocks noGrp="1" noChangeAspect="1"/>
          </p:cNvPicPr>
          <p:nvPr>
            <p:ph idx="1"/>
          </p:nvPr>
        </p:nvPicPr>
        <p:blipFill>
          <a:blip r:embed="rId3"/>
          <a:srcRect l="-16782" r="-16782"/>
          <a:stretch>
            <a:fillRect/>
          </a:stretch>
        </p:blip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Hair in Nigeria – social status</a:t>
            </a:r>
            <a:endParaRPr lang="en-US" dirty="0"/>
          </a:p>
        </p:txBody>
      </p:sp>
      <p:pic>
        <p:nvPicPr>
          <p:cNvPr id="5" name="Content Placeholder 4" descr="9 hairstyles from Nigeria.jpg"/>
          <p:cNvPicPr>
            <a:picLocks noGrp="1" noChangeAspect="1"/>
          </p:cNvPicPr>
          <p:nvPr>
            <p:ph idx="1"/>
          </p:nvPr>
        </p:nvPicPr>
        <p:blipFill>
          <a:blip r:embed="rId3"/>
          <a:srcRect l="-40915" r="-40915"/>
          <a:stretch>
            <a:fillRect/>
          </a:stretch>
        </p:blip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Representations of ethnic identity</a:t>
            </a:r>
            <a:endParaRPr lang="en-US" dirty="0"/>
          </a:p>
        </p:txBody>
      </p:sp>
      <p:sp>
        <p:nvSpPr>
          <p:cNvPr id="5" name="Content Placeholder 4"/>
          <p:cNvSpPr>
            <a:spLocks noGrp="1"/>
          </p:cNvSpPr>
          <p:nvPr>
            <p:ph sz="half" idx="1"/>
          </p:nvPr>
        </p:nvSpPr>
        <p:spPr/>
        <p:txBody>
          <a:bodyPr/>
          <a:lstStyle/>
          <a:p>
            <a:r>
              <a:rPr lang="en-US" dirty="0" smtClean="0"/>
              <a:t>There are hundreds of ethnic groups in Nigeria, each with its own traditions. </a:t>
            </a:r>
          </a:p>
          <a:p>
            <a:r>
              <a:rPr lang="en-US" dirty="0" smtClean="0"/>
              <a:t>Among other things which are part of these traditions are various hairstyles. </a:t>
            </a:r>
            <a:endParaRPr lang="en-US" dirty="0"/>
          </a:p>
        </p:txBody>
      </p:sp>
      <p:pic>
        <p:nvPicPr>
          <p:cNvPr id="7" name="Content Placeholder 6" descr="hair art-Nigeria.jpg"/>
          <p:cNvPicPr>
            <a:picLocks noGrp="1" noChangeAspect="1"/>
          </p:cNvPicPr>
          <p:nvPr>
            <p:ph sz="half" idx="2"/>
          </p:nvPr>
        </p:nvPicPr>
        <p:blipFill>
          <a:blip r:embed="rId3"/>
          <a:srcRect l="-4576" r="-4576"/>
          <a:stretch>
            <a:fillRect/>
          </a:stretch>
        </p:blip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Igbo Wedding</a:t>
            </a:r>
            <a:endParaRPr lang="en-US" dirty="0"/>
          </a:p>
        </p:txBody>
      </p:sp>
      <p:pic>
        <p:nvPicPr>
          <p:cNvPr id="10" name="Content Placeholder 9" descr="Igbo wedding.jpg"/>
          <p:cNvPicPr>
            <a:picLocks noGrp="1" noChangeAspect="1"/>
          </p:cNvPicPr>
          <p:nvPr>
            <p:ph sz="half" idx="1"/>
          </p:nvPr>
        </p:nvPicPr>
        <p:blipFill>
          <a:blip r:embed="rId3"/>
          <a:srcRect t="-34473" b="-34473"/>
          <a:stretch>
            <a:fillRect/>
          </a:stretch>
        </p:blipFill>
        <p:spPr>
          <a:xfrm>
            <a:off x="457200" y="1600200"/>
            <a:ext cx="4854816" cy="5823524"/>
          </a:xfrm>
        </p:spPr>
      </p:pic>
      <p:sp>
        <p:nvSpPr>
          <p:cNvPr id="9" name="Content Placeholder 8"/>
          <p:cNvSpPr>
            <a:spLocks noGrp="1"/>
          </p:cNvSpPr>
          <p:nvPr>
            <p:ph sz="half" idx="2"/>
          </p:nvPr>
        </p:nvSpPr>
        <p:spPr>
          <a:xfrm>
            <a:off x="5651842" y="1600200"/>
            <a:ext cx="3034958" cy="4525963"/>
          </a:xfrm>
        </p:spPr>
        <p:txBody>
          <a:bodyPr/>
          <a:lstStyle/>
          <a:p>
            <a:r>
              <a:rPr lang="en-US" dirty="0" smtClean="0"/>
              <a:t>There are special hairstyles for different social occasions, </a:t>
            </a:r>
          </a:p>
          <a:p>
            <a:r>
              <a:rPr lang="en-US" dirty="0" smtClean="0"/>
              <a:t>such as marriage, </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Social status</a:t>
            </a:r>
            <a:endParaRPr lang="en-US" dirty="0"/>
          </a:p>
        </p:txBody>
      </p:sp>
      <p:sp>
        <p:nvSpPr>
          <p:cNvPr id="3" name="Content Placeholder 2"/>
          <p:cNvSpPr>
            <a:spLocks noGrp="1"/>
          </p:cNvSpPr>
          <p:nvPr>
            <p:ph idx="1"/>
          </p:nvPr>
        </p:nvSpPr>
        <p:spPr/>
        <p:txBody>
          <a:bodyPr/>
          <a:lstStyle/>
          <a:p>
            <a:r>
              <a:rPr lang="en-US" dirty="0" smtClean="0"/>
              <a:t>Hairstyles for either age sets</a:t>
            </a:r>
          </a:p>
          <a:p>
            <a:r>
              <a:rPr lang="en-US" dirty="0" smtClean="0"/>
              <a:t>for social positions in families... </a:t>
            </a:r>
            <a:endParaRPr lang="en-US" dirty="0"/>
          </a:p>
        </p:txBody>
      </p:sp>
      <p:pic>
        <p:nvPicPr>
          <p:cNvPr id="8" name="Content Placeholder 7" descr="hair and social position.jpg"/>
          <p:cNvPicPr>
            <a:picLocks noGrp="1" noChangeAspect="1"/>
          </p:cNvPicPr>
          <p:nvPr>
            <p:ph sz="half" idx="4294967295"/>
          </p:nvPr>
        </p:nvPicPr>
        <p:blipFill>
          <a:blip r:embed="rId3"/>
          <a:srcRect t="-43390" b="-43390"/>
          <a:stretch>
            <a:fillRect/>
          </a:stretch>
        </p:blipFill>
        <p:spPr>
          <a:xfrm>
            <a:off x="3802063" y="1600200"/>
            <a:ext cx="5341937" cy="5751513"/>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 in society</a:t>
            </a:r>
            <a:endParaRPr lang="en-US" dirty="0"/>
          </a:p>
        </p:txBody>
      </p:sp>
      <p:pic>
        <p:nvPicPr>
          <p:cNvPr id="4" name="Content Placeholder 3" descr="social position.jpg"/>
          <p:cNvPicPr>
            <a:picLocks noGrp="1" noChangeAspect="1"/>
          </p:cNvPicPr>
          <p:nvPr>
            <p:ph idx="1"/>
          </p:nvPr>
        </p:nvPicPr>
        <p:blipFill>
          <a:blip r:embed="rId3"/>
          <a:srcRect l="-40216" r="-40216"/>
          <a:stretch>
            <a:fillRect/>
          </a:stretch>
        </p:blip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t>Photography by </a:t>
            </a:r>
            <a:r>
              <a:rPr lang="en-US" b="1" dirty="0" err="1" smtClean="0"/>
              <a:t>Ojeikere</a:t>
            </a:r>
            <a:endParaRPr lang="en-US" dirty="0"/>
          </a:p>
        </p:txBody>
      </p:sp>
      <p:sp>
        <p:nvSpPr>
          <p:cNvPr id="6" name="Content Placeholder 5"/>
          <p:cNvSpPr>
            <a:spLocks noGrp="1"/>
          </p:cNvSpPr>
          <p:nvPr>
            <p:ph idx="1"/>
          </p:nvPr>
        </p:nvSpPr>
        <p:spPr/>
        <p:txBody>
          <a:bodyPr>
            <a:normAutofit fontScale="92500"/>
          </a:bodyPr>
          <a:lstStyle/>
          <a:p>
            <a:r>
              <a:rPr lang="en-US" dirty="0" smtClean="0"/>
              <a:t>Since 1968 </a:t>
            </a:r>
            <a:r>
              <a:rPr lang="en-US" b="1" dirty="0" err="1" smtClean="0"/>
              <a:t>Ojeikere</a:t>
            </a:r>
            <a:r>
              <a:rPr lang="en-US" dirty="0" smtClean="0"/>
              <a:t> (</a:t>
            </a:r>
            <a:r>
              <a:rPr lang="en-US" dirty="0" err="1" smtClean="0"/>
              <a:t>b</a:t>
            </a:r>
            <a:r>
              <a:rPr lang="en-US" dirty="0" smtClean="0"/>
              <a:t>. Nigeria, 1930) has been making photographs of various hairstyles he sees on the street or at work, or at celebrations. He always asks his models where the hairstyle they are wearing comes from, what its meaning is, its name, and its history.” </a:t>
            </a:r>
          </a:p>
          <a:p>
            <a:pPr>
              <a:buNone/>
            </a:pPr>
            <a:r>
              <a:rPr lang="en-US" b="1" dirty="0"/>
              <a:t>J. D. '</a:t>
            </a:r>
            <a:r>
              <a:rPr lang="en-US" b="1" dirty="0" err="1"/>
              <a:t>Okhai</a:t>
            </a:r>
            <a:r>
              <a:rPr lang="en-US" b="1" dirty="0"/>
              <a:t> </a:t>
            </a:r>
            <a:r>
              <a:rPr lang="en-US" b="1" dirty="0" err="1"/>
              <a:t>Ojeikere</a:t>
            </a:r>
            <a:r>
              <a:rPr lang="en-US" b="1" dirty="0"/>
              <a:t> – Nigerian Hair </a:t>
            </a:r>
            <a:r>
              <a:rPr lang="en-US" b="1" dirty="0" smtClean="0"/>
              <a:t>Styles </a:t>
            </a:r>
          </a:p>
          <a:p>
            <a:pPr>
              <a:buNone/>
            </a:pPr>
            <a:r>
              <a:rPr lang="en-US" b="1" dirty="0" smtClean="0"/>
              <a:t>6:00 </a:t>
            </a:r>
            <a:r>
              <a:rPr lang="en-US" b="1" dirty="0" err="1" smtClean="0"/>
              <a:t>mins</a:t>
            </a:r>
            <a:endParaRPr lang="en-US" dirty="0" smtClean="0"/>
          </a:p>
          <a:p>
            <a:pPr>
              <a:buNone/>
            </a:pPr>
            <a:r>
              <a:rPr lang="en-US" dirty="0">
                <a:hlinkClick r:id="rId2"/>
              </a:rPr>
              <a:t>https://</a:t>
            </a:r>
            <a:r>
              <a:rPr lang="en-US" dirty="0" smtClean="0">
                <a:hlinkClick r:id="rId2"/>
              </a:rPr>
              <a:t>www.youtube.com/watch?v=QHEpwppSDHI</a:t>
            </a:r>
            <a:endParaRPr lang="en-US" dirty="0" smtClean="0"/>
          </a:p>
          <a:p>
            <a:pPr>
              <a:buNone/>
            </a:pPr>
            <a:endParaRPr lang="en-US" dirty="0" smtClean="0"/>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The “Hair Style” project </a:t>
            </a:r>
            <a:endParaRPr lang="en-US" dirty="0"/>
          </a:p>
        </p:txBody>
      </p:sp>
      <p:sp>
        <p:nvSpPr>
          <p:cNvPr id="6" name="Content Placeholder 5"/>
          <p:cNvSpPr>
            <a:spLocks noGrp="1"/>
          </p:cNvSpPr>
          <p:nvPr>
            <p:ph idx="1"/>
          </p:nvPr>
        </p:nvSpPr>
        <p:spPr/>
        <p:txBody>
          <a:bodyPr>
            <a:normAutofit fontScale="92500" lnSpcReduction="20000"/>
          </a:bodyPr>
          <a:lstStyle/>
          <a:p>
            <a:r>
              <a:rPr lang="en-US" dirty="0" smtClean="0"/>
              <a:t>The “Hair Style” project is composed of nearly 1,000 black and white photo images.</a:t>
            </a:r>
          </a:p>
          <a:p>
            <a:endParaRPr lang="en-US" dirty="0" smtClean="0"/>
          </a:p>
          <a:p>
            <a:r>
              <a:rPr lang="en-US" u="sng" dirty="0" smtClean="0">
                <a:hlinkClick r:id="rId3"/>
              </a:rPr>
              <a:t>http://30.media.tumblr.com/tumblr_l8x50p7AJs1qcerqgo1_500.jpg</a:t>
            </a:r>
            <a:endParaRPr lang="en-US" dirty="0" smtClean="0"/>
          </a:p>
          <a:p>
            <a:endParaRPr lang="en-US" dirty="0" smtClean="0"/>
          </a:p>
          <a:p>
            <a:r>
              <a:rPr lang="en-US" dirty="0" smtClean="0"/>
              <a:t>See also</a:t>
            </a:r>
          </a:p>
          <a:p>
            <a:r>
              <a:rPr lang="en-US" dirty="0" err="1" smtClean="0"/>
              <a:t>Sieber</a:t>
            </a:r>
            <a:r>
              <a:rPr lang="en-US" dirty="0" smtClean="0"/>
              <a:t>, Roy</a:t>
            </a:r>
            <a:r>
              <a:rPr lang="en-US" dirty="0"/>
              <a:t> </a:t>
            </a:r>
            <a:r>
              <a:rPr lang="en-US" dirty="0" smtClean="0"/>
              <a:t>and </a:t>
            </a:r>
            <a:r>
              <a:rPr lang="en-US" dirty="0"/>
              <a:t>Frank </a:t>
            </a:r>
            <a:r>
              <a:rPr lang="en-US" dirty="0" err="1" smtClean="0"/>
              <a:t>Herreman</a:t>
            </a:r>
            <a:r>
              <a:rPr lang="en-US" dirty="0" smtClean="0"/>
              <a:t>,</a:t>
            </a:r>
            <a:r>
              <a:rPr lang="en-US" dirty="0"/>
              <a:t> </a:t>
            </a:r>
            <a:r>
              <a:rPr lang="en-US" i="1" dirty="0" smtClean="0"/>
              <a:t>Hair </a:t>
            </a:r>
            <a:r>
              <a:rPr lang="en-US" i="1" dirty="0"/>
              <a:t>in African Art and </a:t>
            </a:r>
            <a:r>
              <a:rPr lang="en-US" i="1" dirty="0" smtClean="0"/>
              <a:t>Culture</a:t>
            </a:r>
            <a:r>
              <a:rPr lang="en-US" dirty="0" smtClean="0"/>
              <a:t>. Munich </a:t>
            </a:r>
            <a:r>
              <a:rPr lang="en-US" dirty="0"/>
              <a:t>and New </a:t>
            </a:r>
            <a:r>
              <a:rPr lang="en-US" dirty="0" smtClean="0"/>
              <a:t>York: The Museum for African </a:t>
            </a:r>
            <a:r>
              <a:rPr lang="en-US" dirty="0"/>
              <a:t>Art and </a:t>
            </a:r>
            <a:r>
              <a:rPr lang="en-US" dirty="0" smtClean="0"/>
              <a:t> Prestel</a:t>
            </a:r>
            <a:r>
              <a:rPr lang="en-US" dirty="0"/>
              <a:t>, 2000. </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Contemporary creations in Nigerian hairstyles for women…</a:t>
            </a:r>
            <a:endParaRPr lang="en-US" dirty="0"/>
          </a:p>
        </p:txBody>
      </p:sp>
      <p:pic>
        <p:nvPicPr>
          <p:cNvPr id="5" name="Content Placeholder 4" descr="half-braided-mohawks-i18.jpg"/>
          <p:cNvPicPr>
            <a:picLocks noGrp="1" noChangeAspect="1"/>
          </p:cNvPicPr>
          <p:nvPr>
            <p:ph sz="half" idx="1"/>
          </p:nvPr>
        </p:nvPicPr>
        <p:blipFill>
          <a:blip r:embed="rId3"/>
          <a:srcRect l="-4493" r="-4493"/>
          <a:stretch>
            <a:fillRect/>
          </a:stretch>
        </p:blipFill>
        <p:spPr/>
      </p:pic>
      <p:sp>
        <p:nvSpPr>
          <p:cNvPr id="4" name="Content Placeholder 3"/>
          <p:cNvSpPr>
            <a:spLocks noGrp="1"/>
          </p:cNvSpPr>
          <p:nvPr>
            <p:ph sz="half" idx="2"/>
          </p:nvPr>
        </p:nvSpPr>
        <p:spPr/>
        <p:txBody>
          <a:bodyPr/>
          <a:lstStyle/>
          <a:p>
            <a:pPr>
              <a:buNone/>
            </a:pPr>
            <a:endParaRPr lang="en-US" dirty="0" smtClean="0"/>
          </a:p>
          <a:p>
            <a:pPr>
              <a:buNone/>
            </a:pPr>
            <a:r>
              <a:rPr lang="en-US" dirty="0" smtClean="0"/>
              <a:t>Example:</a:t>
            </a:r>
          </a:p>
          <a:p>
            <a:pPr>
              <a:buNone/>
            </a:pPr>
            <a:r>
              <a:rPr lang="en-US" dirty="0" smtClean="0"/>
              <a:t>The half-braided Mohawk </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lifestyles and variations on status-</a:t>
            </a:r>
            <a:br>
              <a:rPr lang="en-US" dirty="0" smtClean="0"/>
            </a:br>
            <a:r>
              <a:rPr lang="en-US" dirty="0" smtClean="0"/>
              <a:t>Creative Hairstyles are also for men</a:t>
            </a:r>
            <a:endParaRPr lang="en-US" dirty="0"/>
          </a:p>
        </p:txBody>
      </p:sp>
      <p:pic>
        <p:nvPicPr>
          <p:cNvPr id="8" name="Content Placeholder 7" descr="male afro-2.jpg"/>
          <p:cNvPicPr>
            <a:picLocks noGrp="1" noChangeAspect="1"/>
          </p:cNvPicPr>
          <p:nvPr>
            <p:ph sz="half" idx="1"/>
          </p:nvPr>
        </p:nvPicPr>
        <p:blipFill>
          <a:blip r:embed="rId3"/>
          <a:srcRect t="-1831" b="-1831"/>
          <a:stretch>
            <a:fillRect/>
          </a:stretch>
        </p:blipFill>
        <p:spPr/>
      </p:pic>
      <p:sp>
        <p:nvSpPr>
          <p:cNvPr id="2" name="Content Placeholder 1"/>
          <p:cNvSpPr>
            <a:spLocks noGrp="1"/>
          </p:cNvSpPr>
          <p:nvPr>
            <p:ph sz="half" idx="2"/>
          </p:nvPr>
        </p:nvSpPr>
        <p:spPr/>
        <p:txBody>
          <a:bodyPr>
            <a:normAutofit lnSpcReduction="10000"/>
          </a:bodyPr>
          <a:lstStyle/>
          <a:p>
            <a:r>
              <a:rPr lang="en-US" dirty="0" smtClean="0"/>
              <a:t>Combinations of braiding, shaping, textures etc. </a:t>
            </a:r>
          </a:p>
          <a:p>
            <a:endParaRPr lang="en-US" dirty="0"/>
          </a:p>
          <a:p>
            <a:r>
              <a:rPr lang="en-US" dirty="0" smtClean="0"/>
              <a:t>In </a:t>
            </a:r>
            <a:r>
              <a:rPr lang="en-US" dirty="0" smtClean="0"/>
              <a:t>modern </a:t>
            </a:r>
            <a:r>
              <a:rPr lang="en-US" dirty="0" smtClean="0"/>
              <a:t>times </a:t>
            </a:r>
            <a:r>
              <a:rPr lang="en-US" dirty="0" smtClean="0"/>
              <a:t>hairstyles are less about economic or ethnic group markings, and </a:t>
            </a:r>
            <a:r>
              <a:rPr lang="en-US" dirty="0" smtClean="0"/>
              <a:t>are more </a:t>
            </a:r>
            <a:r>
              <a:rPr lang="en-US" dirty="0" smtClean="0"/>
              <a:t>about high fashion</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2800" dirty="0" smtClean="0"/>
              <a:t/>
            </a:r>
            <a:br>
              <a:rPr lang="en-US" sz="2800" dirty="0" smtClean="0"/>
            </a:br>
            <a:r>
              <a:rPr lang="en-US" sz="2800" dirty="0" smtClean="0"/>
              <a:t>Possible to take traditional patterns and create new ideas</a:t>
            </a:r>
            <a:endParaRPr lang="en-US" sz="2800" dirty="0"/>
          </a:p>
        </p:txBody>
      </p:sp>
      <p:pic>
        <p:nvPicPr>
          <p:cNvPr id="7" name="Content Placeholder 6" descr="male_hair_cornrow 3 lg.png"/>
          <p:cNvPicPr>
            <a:picLocks noGrp="1" noChangeAspect="1"/>
          </p:cNvPicPr>
          <p:nvPr>
            <p:ph idx="1"/>
          </p:nvPr>
        </p:nvPicPr>
        <p:blipFill>
          <a:blip r:embed="rId3"/>
          <a:srcRect t="-1663" b="-1663"/>
          <a:stretch>
            <a:fillRect/>
          </a:stretch>
        </p:blip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6971</TotalTime>
  <Words>1981</Words>
  <Application>Microsoft Office PowerPoint</Application>
  <PresentationFormat>On-screen Show (4:3)</PresentationFormat>
  <Paragraphs>250</Paragraphs>
  <Slides>52</Slides>
  <Notes>39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Apple Chancery</vt:lpstr>
      <vt:lpstr>Arial</vt:lpstr>
      <vt:lpstr>Calibri</vt:lpstr>
      <vt:lpstr>Office Theme</vt:lpstr>
      <vt:lpstr>ART that communicates</vt:lpstr>
      <vt:lpstr>Theme 1: Art and Everyday Life </vt:lpstr>
      <vt:lpstr>Ndebele house painting in South Africa</vt:lpstr>
      <vt:lpstr>Ndebele house painting in South Africa</vt:lpstr>
      <vt:lpstr>Ndebele house painting</vt:lpstr>
      <vt:lpstr>Women artisans</vt:lpstr>
      <vt:lpstr>How it continued…</vt:lpstr>
      <vt:lpstr>The process</vt:lpstr>
      <vt:lpstr>symbols and patterns based off of Ndebeles’ beadwork.  </vt:lpstr>
      <vt:lpstr>Symbolic language</vt:lpstr>
      <vt:lpstr>Ndebele house painting in South Africa</vt:lpstr>
      <vt:lpstr>Modern styles &amp; transformations</vt:lpstr>
      <vt:lpstr>Reflects back on the reputation of the women and their offspring</vt:lpstr>
      <vt:lpstr>A well painted home shows the female of the household is a good wife and mother</vt:lpstr>
      <vt:lpstr>Ndebele art’s influence – contemporary times</vt:lpstr>
      <vt:lpstr> 991 - BMW 525i designed by Esther Mahlangu -South African painter    </vt:lpstr>
      <vt:lpstr>Theme 2:   Art and Religion Examples: ritual items such as… masks, drums, staffs divination tools such as… divination trays, clothing… Our case study: adinkra textiles from Ghana </vt:lpstr>
      <vt:lpstr>adinkra textiles in Ghana</vt:lpstr>
      <vt:lpstr>Traditional use</vt:lpstr>
      <vt:lpstr>Religious meaning</vt:lpstr>
      <vt:lpstr>A combination of symbols in some kind of pattern</vt:lpstr>
      <vt:lpstr>Traditionally adinkra cloths were made by Male artisans</vt:lpstr>
      <vt:lpstr>The process of making the cloths</vt:lpstr>
      <vt:lpstr>Involves an old printmaking system</vt:lpstr>
      <vt:lpstr>A symbolic language</vt:lpstr>
      <vt:lpstr>Pre-made stamps</vt:lpstr>
      <vt:lpstr>Traditional and modern techniques</vt:lpstr>
      <vt:lpstr>Printed textiles are made into various styles of clothing.</vt:lpstr>
      <vt:lpstr>Communication in motion</vt:lpstr>
      <vt:lpstr>Contemporary use</vt:lpstr>
      <vt:lpstr>Adrinka wall panels</vt:lpstr>
      <vt:lpstr>Adinkra can be seen everywhere in Ghana</vt:lpstr>
      <vt:lpstr> Theme 3: Art &amp; Body Adornment (Status, communication, or merely fashion) </vt:lpstr>
      <vt:lpstr>Zulu Beadwork of South Africa</vt:lpstr>
      <vt:lpstr>Female traditional Zulu Beadworkers</vt:lpstr>
      <vt:lpstr>Various geometric patterns</vt:lpstr>
      <vt:lpstr>Beads and their “work” or function</vt:lpstr>
      <vt:lpstr>Men and symbolic bead garments</vt:lpstr>
      <vt:lpstr>these garments have specific social use, but the message is individual depending on the message the maker wanted to convey.</vt:lpstr>
      <vt:lpstr>Traditions might continue…but designs can change.</vt:lpstr>
      <vt:lpstr>Contemporary Zulu Bead Work in South Africa</vt:lpstr>
      <vt:lpstr>Making fashions out of traditional art</vt:lpstr>
      <vt:lpstr>Hair in Nigeria – social status</vt:lpstr>
      <vt:lpstr>Representations of ethnic identity</vt:lpstr>
      <vt:lpstr>Igbo Wedding</vt:lpstr>
      <vt:lpstr>Social status</vt:lpstr>
      <vt:lpstr>or in society</vt:lpstr>
      <vt:lpstr>Photography by Ojeikere</vt:lpstr>
      <vt:lpstr>The “Hair Style” project </vt:lpstr>
      <vt:lpstr>Contemporary creations in Nigerian hairstyles for women…</vt:lpstr>
      <vt:lpstr>lifestyles and variations on status- Creative Hairstyles are also for men</vt:lpstr>
      <vt:lpstr> Possible to take traditional patterns and create new ideas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 in Africa</dc:title>
  <dc:creator>cynthia</dc:creator>
  <cp:lastModifiedBy>Colleen Haas</cp:lastModifiedBy>
  <cp:revision>34</cp:revision>
  <dcterms:created xsi:type="dcterms:W3CDTF">2013-04-01T16:33:27Z</dcterms:created>
  <dcterms:modified xsi:type="dcterms:W3CDTF">2018-11-05T20:59:32Z</dcterms:modified>
</cp:coreProperties>
</file>